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  <p:sldMasterId id="2147483703" r:id="rId4"/>
    <p:sldMasterId id="2147483721" r:id="rId5"/>
    <p:sldMasterId id="2147483734" r:id="rId6"/>
  </p:sldMasterIdLst>
  <p:notesMasterIdLst>
    <p:notesMasterId r:id="rId140"/>
  </p:notesMasterIdLst>
  <p:sldIdLst>
    <p:sldId id="359" r:id="rId7"/>
    <p:sldId id="256" r:id="rId8"/>
    <p:sldId id="402" r:id="rId9"/>
    <p:sldId id="403" r:id="rId10"/>
    <p:sldId id="405" r:id="rId11"/>
    <p:sldId id="404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16" r:id="rId23"/>
    <p:sldId id="274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345" r:id="rId39"/>
    <p:sldId id="431" r:id="rId40"/>
    <p:sldId id="432" r:id="rId41"/>
    <p:sldId id="433" r:id="rId42"/>
    <p:sldId id="434" r:id="rId43"/>
    <p:sldId id="435" r:id="rId44"/>
    <p:sldId id="436" r:id="rId45"/>
    <p:sldId id="437" r:id="rId46"/>
    <p:sldId id="438" r:id="rId47"/>
    <p:sldId id="439" r:id="rId48"/>
    <p:sldId id="440" r:id="rId49"/>
    <p:sldId id="441" r:id="rId50"/>
    <p:sldId id="442" r:id="rId51"/>
    <p:sldId id="443" r:id="rId52"/>
    <p:sldId id="444" r:id="rId53"/>
    <p:sldId id="445" r:id="rId54"/>
    <p:sldId id="446" r:id="rId55"/>
    <p:sldId id="447" r:id="rId56"/>
    <p:sldId id="448" r:id="rId57"/>
    <p:sldId id="449" r:id="rId58"/>
    <p:sldId id="503" r:id="rId59"/>
    <p:sldId id="504" r:id="rId60"/>
    <p:sldId id="505" r:id="rId61"/>
    <p:sldId id="506" r:id="rId62"/>
    <p:sldId id="507" r:id="rId63"/>
    <p:sldId id="508" r:id="rId64"/>
    <p:sldId id="509" r:id="rId65"/>
    <p:sldId id="510" r:id="rId66"/>
    <p:sldId id="511" r:id="rId67"/>
    <p:sldId id="512" r:id="rId68"/>
    <p:sldId id="513" r:id="rId69"/>
    <p:sldId id="514" r:id="rId70"/>
    <p:sldId id="515" r:id="rId71"/>
    <p:sldId id="516" r:id="rId72"/>
    <p:sldId id="517" r:id="rId73"/>
    <p:sldId id="518" r:id="rId74"/>
    <p:sldId id="519" r:id="rId75"/>
    <p:sldId id="520" r:id="rId76"/>
    <p:sldId id="521" r:id="rId77"/>
    <p:sldId id="352" r:id="rId78"/>
    <p:sldId id="450" r:id="rId79"/>
    <p:sldId id="451" r:id="rId80"/>
    <p:sldId id="453" r:id="rId81"/>
    <p:sldId id="452" r:id="rId82"/>
    <p:sldId id="454" r:id="rId83"/>
    <p:sldId id="455" r:id="rId84"/>
    <p:sldId id="456" r:id="rId85"/>
    <p:sldId id="457" r:id="rId86"/>
    <p:sldId id="458" r:id="rId87"/>
    <p:sldId id="459" r:id="rId88"/>
    <p:sldId id="460" r:id="rId89"/>
    <p:sldId id="461" r:id="rId90"/>
    <p:sldId id="462" r:id="rId91"/>
    <p:sldId id="463" r:id="rId92"/>
    <p:sldId id="464" r:id="rId93"/>
    <p:sldId id="465" r:id="rId94"/>
    <p:sldId id="466" r:id="rId95"/>
    <p:sldId id="467" r:id="rId96"/>
    <p:sldId id="468" r:id="rId97"/>
    <p:sldId id="469" r:id="rId98"/>
    <p:sldId id="470" r:id="rId99"/>
    <p:sldId id="471" r:id="rId100"/>
    <p:sldId id="472" r:id="rId101"/>
    <p:sldId id="473" r:id="rId102"/>
    <p:sldId id="475" r:id="rId103"/>
    <p:sldId id="476" r:id="rId104"/>
    <p:sldId id="477" r:id="rId105"/>
    <p:sldId id="315" r:id="rId106"/>
    <p:sldId id="478" r:id="rId107"/>
    <p:sldId id="318" r:id="rId108"/>
    <p:sldId id="479" r:id="rId109"/>
    <p:sldId id="480" r:id="rId110"/>
    <p:sldId id="321" r:id="rId111"/>
    <p:sldId id="481" r:id="rId112"/>
    <p:sldId id="482" r:id="rId113"/>
    <p:sldId id="324" r:id="rId114"/>
    <p:sldId id="382" r:id="rId115"/>
    <p:sldId id="483" r:id="rId116"/>
    <p:sldId id="484" r:id="rId117"/>
    <p:sldId id="327" r:id="rId118"/>
    <p:sldId id="485" r:id="rId119"/>
    <p:sldId id="486" r:id="rId120"/>
    <p:sldId id="487" r:id="rId121"/>
    <p:sldId id="488" r:id="rId122"/>
    <p:sldId id="489" r:id="rId123"/>
    <p:sldId id="490" r:id="rId124"/>
    <p:sldId id="491" r:id="rId125"/>
    <p:sldId id="492" r:id="rId126"/>
    <p:sldId id="493" r:id="rId127"/>
    <p:sldId id="494" r:id="rId128"/>
    <p:sldId id="495" r:id="rId129"/>
    <p:sldId id="496" r:id="rId130"/>
    <p:sldId id="497" r:id="rId131"/>
    <p:sldId id="498" r:id="rId132"/>
    <p:sldId id="499" r:id="rId133"/>
    <p:sldId id="500" r:id="rId134"/>
    <p:sldId id="501" r:id="rId135"/>
    <p:sldId id="502" r:id="rId136"/>
    <p:sldId id="522" r:id="rId137"/>
    <p:sldId id="523" r:id="rId138"/>
    <p:sldId id="524" r:id="rId139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/>
    <p:restoredTop sz="94542"/>
  </p:normalViewPr>
  <p:slideViewPr>
    <p:cSldViewPr snapToGrid="0" snapToObjects="1">
      <p:cViewPr varScale="1">
        <p:scale>
          <a:sx n="99" d="100"/>
          <a:sy n="99" d="100"/>
        </p:scale>
        <p:origin x="3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6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1456-7BDF-9B42-B187-B602100A4E33}" type="datetimeFigureOut">
              <a:rPr kumimoji="1" lang="zh-TW" altLang="en-US" smtClean="0"/>
              <a:t>2020/7/11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F4A48-E288-8542-85F5-356EB0320C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1049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997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61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82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07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71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93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65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05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42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67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60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68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01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70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9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53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57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77;g4c1cd37ac6_0_3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Google Shape;78;g4c1cd37ac6_0_30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zh-HK" smtClean="0"/>
          </a:p>
        </p:txBody>
      </p:sp>
    </p:spTree>
    <p:extLst>
      <p:ext uri="{BB962C8B-B14F-4D97-AF65-F5344CB8AC3E}">
        <p14:creationId xmlns:p14="http://schemas.microsoft.com/office/powerpoint/2010/main" val="2621305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DCEFC7-0243-4405-87B2-460643B1936A}" type="slidenum">
              <a:rPr lang="zh-HK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52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67A0E-3F5A-4E3F-9E6B-ED1024AB2CB5}" type="slidenum">
              <a:rPr lang="zh-HK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33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127F07-30AF-46C3-BFF0-E2008DA14228}" type="slidenum">
              <a:rPr lang="zh-HK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08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BCA5F-56CC-4F77-9CA0-24FBD2395A18}" type="slidenum">
              <a:rPr lang="zh-HK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94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71DFA-45BC-4939-A99C-A1726DD41AFB}" type="slidenum">
              <a:rPr lang="zh-HK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06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0596DE-061F-4A09-A23C-3BCEA95DBB0D}" type="slidenum">
              <a:rPr lang="zh-HK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0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828F9-0646-4C8A-B60C-337A9B160D1A}" type="slidenum">
              <a:rPr lang="zh-HK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zh-H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15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FF42B1-0933-4ADD-9212-21FD2F49CF19}" type="slidenum">
              <a:rPr lang="zh-HK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zh-H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46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F4A48-E288-8542-85F5-356EB0320CE8}" type="slidenum">
              <a:rPr kumimoji="1" lang="zh-TW" altLang="en-US" smtClean="0">
                <a:solidFill>
                  <a:prstClr val="black"/>
                </a:solidFill>
              </a:rPr>
              <a:pPr/>
              <a:t>131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1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54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49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F4A48-E288-8542-85F5-356EB0320CE8}" type="slidenum">
              <a:rPr kumimoji="1" lang="zh-TW" altLang="en-US" smtClean="0">
                <a:solidFill>
                  <a:prstClr val="black"/>
                </a:solidFill>
              </a:rPr>
              <a:pPr/>
              <a:t>132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85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F4A48-E288-8542-85F5-356EB0320CE8}" type="slidenum">
              <a:rPr kumimoji="1" lang="zh-TW" altLang="en-US" smtClean="0">
                <a:solidFill>
                  <a:prstClr val="black"/>
                </a:solidFill>
              </a:rPr>
              <a:pPr/>
              <a:t>133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4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55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7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56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7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57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8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58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29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59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11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2E040-7D82-4434-A767-4ADD67AE50F6}" type="slidenum">
              <a:rPr lang="en-US" altLang="zh-TW" smtClean="0">
                <a:solidFill>
                  <a:prstClr val="black"/>
                </a:solidFill>
              </a:rPr>
              <a:pPr/>
              <a:t>60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4354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3430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62736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04F65-1897-4369-9FA5-DF86E299D4D9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A1FEC-5784-48FB-B34A-C207BBC8F54F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71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B5063-5872-4663-9350-AE721AA24529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456C-E0D2-462B-BAF1-AC13F2E04B41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62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C2385-3D11-48EE-B3A7-A7802C30E75F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55E3E-771D-4506-AC1C-EAC4EF8437D0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8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07DA-DA7C-460F-8A55-37BE34D290E1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A9FA9-08FB-44E9-A7A7-B826D2C7843E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4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A24B-0F33-4534-8266-13C4B1A63A49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31643-0609-4931-B356-EF2093B4D817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11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15D61-B8DB-48CE-8776-FDCC515DC520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88F7-91EB-40D1-A3D6-9BA2FE4185E3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20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1C643-B34D-46BA-9B8B-1008BFE625EB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8A2A8-E1B6-4561-A6DC-3D3B1BE7A9FA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50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02A0-F851-4DCC-B3AB-60D5E8D12F32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4BC73-1399-41BF-B2AF-6773B6B6EA3F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975537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9EFC-8E0C-4DD3-B6E5-D981CFA902AF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8890-A1A7-4421-9E78-45435F721924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05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6C1-1D57-430B-9A8A-4CDFB23A3B33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75F26-1D16-4FD9-AD00-157FC3485994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5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03007-2B78-413E-8294-0B0327486997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46229-29EB-45F7-94D7-CF12BE93ED5F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0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15" tIns="91415" rIns="91415" bIns="91415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15" tIns="91415" rIns="91415" bIns="91415"/>
          <a:lstStyle>
            <a:lvl1pPr marL="457148" lvl="0" indent="-34286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96" lvl="1" indent="-31746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44" lvl="2" indent="-31746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592" lvl="3" indent="-31746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40" lvl="4" indent="-31746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888" lvl="5" indent="-31746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36" lvl="6" indent="-31746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184" lvl="7" indent="-31746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32" lvl="8" indent="-31746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spcFirstLastPara="1" wrap="square" lIns="91415" tIns="91415" rIns="91415" bIns="91415" anchorCtr="0">
            <a:noAutofit/>
          </a:bodyPr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47D79D0-0C0D-4FD0-B88B-680D5FC9B69C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01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/>
          <a:lstStyle>
            <a:lvl1pPr algn="l">
              <a:defRPr sz="36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/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3B27-398A-459F-B475-42EB06B6D9DB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5FB3-3114-48E9-8F87-03B1E04AB05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22009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BD5F6-9F84-4EB0-9BF9-33F6CB647FFB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C101F-E8C1-4CBE-BD43-6CE15A42101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968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/>
          <a:lstStyle>
            <a:lvl1pPr algn="l">
              <a:defRPr sz="27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35600-F67E-433B-9416-8E81638ABA18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4BEF-809A-4EBB-9861-2B04828F64F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6877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029A9-5637-4E42-BD94-6E571EEFE445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D775C-4910-48EA-9539-077ABB313C09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3658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DF88-99E6-4659-AAE5-F31C5A64226A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00C20-6C8B-41A3-BD57-A15BEF8A4236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87503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EFCBD-99D6-499B-8C33-C14FB4DEB389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5012-B46F-4269-AAFA-A385E9548CC4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279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963609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EFDA9-0578-4E29-A3DB-677824F890DB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57001-F9A5-4BDC-B077-73EBC9BC696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3065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10AB3-A90D-4E89-BE47-C4216CF3EDEE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C3702-200D-48C3-A51F-07DDDA29C6F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34342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2751C-8215-4521-99FA-B430E5FE874C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F05CF-BAEC-4307-B356-288B80D7B63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9738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/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214C-1CC2-42FA-9794-AFE6DFDE3ADF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D3C2B-0BB0-49DC-8275-CD0347BA698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9368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24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8EF08-C01B-4BB3-A741-68DF1517CF90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591F-E86D-4633-A833-BD873CD89016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0519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398463" y="8128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HK" sz="6000">
                <a:solidFill>
                  <a:srgbClr val="FFFFFF"/>
                </a:solidFill>
                <a:latin typeface="Century Gothic" panose="020B0502020202020204" pitchFamily="34" charset="0"/>
              </a:rPr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713663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HK" sz="6000">
                <a:solidFill>
                  <a:srgbClr val="FFFFFF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27BA3-0D73-44A2-8B2A-17EF9FC96AC9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D8645-7401-47A7-A416-C2A0329504C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64078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24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0B267-2FE7-43B0-8348-5F2247188D79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1C5D8-A799-4562-A9A2-FB36DD43DF3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83033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98463" y="8128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HK" sz="6000">
                <a:solidFill>
                  <a:srgbClr val="FFFFFF"/>
                </a:solidFill>
                <a:latin typeface="Century Gothic" panose="020B0502020202020204" pitchFamily="34" charset="0"/>
              </a:rPr>
              <a:t>“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713663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HK" sz="6000">
                <a:solidFill>
                  <a:srgbClr val="FFFFFF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anchor="b"/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D8D0-A596-4FA6-8949-592BF1C2ABD6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250A-A369-419E-87FA-E8570EF025D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04618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anchor="b"/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3C70-296B-4815-9B01-153C6E15C7E1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522BD-5AD4-4A73-AF1B-E6A67B8450BA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34515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2E904-B14B-4FDB-B493-FF5C6A88D818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F2D6-DD86-47CB-B577-52E37B08616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038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005730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35-9C68-48D3-9471-F5C7DB6070F5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9F2A6-832D-41B3-8500-0A3B41B5310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7980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26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00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08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01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40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491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78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9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258546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33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35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076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10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737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2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44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24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8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8300484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875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35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00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5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03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331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81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451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4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D70B5-3274-47D2-9861-2D721C2CCB2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363876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04F65-1897-4369-9FA5-DF86E299D4D9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A1FEC-5784-48FB-B34A-C207BBC8F54F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11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B5063-5872-4663-9350-AE721AA24529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456C-E0D2-462B-BAF1-AC13F2E04B41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42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C2385-3D11-48EE-B3A7-A7802C30E75F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55E3E-771D-4506-AC1C-EAC4EF8437D0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340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07DA-DA7C-460F-8A55-37BE34D290E1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A9FA9-08FB-44E9-A7A7-B826D2C7843E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12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A24B-0F33-4534-8266-13C4B1A63A49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31643-0609-4931-B356-EF2093B4D817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74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15D61-B8DB-48CE-8776-FDCC515DC520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88F7-91EB-40D1-A3D6-9BA2FE4185E3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887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1C643-B34D-46BA-9B8B-1008BFE625EB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8A2A8-E1B6-4561-A6DC-3D3B1BE7A9FA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420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02A0-F851-4DCC-B3AB-60D5E8D12F32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4BC73-1399-41BF-B2AF-6773B6B6EA3F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696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9EFC-8E0C-4DD3-B6E5-D981CFA902AF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8890-A1A7-4421-9E78-45435F721924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28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6C1-1D57-430B-9A8A-4CDFB23A3B33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75F26-1D16-4FD9-AD00-157FC3485994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330639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03007-2B78-413E-8294-0B0327486997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46229-29EB-45F7-94D7-CF12BE93ED5F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44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15" tIns="91415" rIns="91415" bIns="91415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15" tIns="91415" rIns="91415" bIns="91415"/>
          <a:lstStyle>
            <a:lvl1pPr marL="457148" lvl="0" indent="-34286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96" lvl="1" indent="-31746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44" lvl="2" indent="-31746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592" lvl="3" indent="-31746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40" lvl="4" indent="-31746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888" lvl="5" indent="-31746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36" lvl="6" indent="-31746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184" lvl="7" indent="-31746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32" lvl="8" indent="-31746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spcFirstLastPara="1" wrap="square" lIns="91415" tIns="91415" rIns="91415" bIns="91415" anchorCtr="0">
            <a:noAutofit/>
          </a:bodyPr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47D79D0-0C0D-4FD0-B88B-680D5FC9B69C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554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D70B5-3274-47D2-9861-2D721C2CCB2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2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68308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59A0C-43D9-B94E-9971-EE38EFD589E6}" type="datetimeFigureOut">
              <a:rPr kumimoji="1" lang="zh-HK" altLang="en-US" smtClean="0"/>
              <a:t>11/7/2020</a:t>
            </a:fld>
            <a:endParaRPr kumimoji="1"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65523-88B3-9B47-AA70-806A6F03C38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50816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D816088-E5CF-4119-BD3B-80B0410F5C1E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B574BD-6667-4CC6-B194-D9C494FBAD95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763" y="685800"/>
            <a:ext cx="6400800" cy="3614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srgbClr val="146194">
                    <a:lumMod val="50000"/>
                  </a:srgbClr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999DB369-FACB-4540-9BEA-6D52F06C591F}" type="datetimeFigureOut">
              <a:rPr lang="zh-HK" altLang="en-US"/>
              <a:pPr>
                <a:defRPr/>
              </a:pPr>
              <a:t>11/7/2020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400" b="0" i="0" smtClean="0">
                <a:solidFill>
                  <a:srgbClr val="146194">
                    <a:lumMod val="50000"/>
                  </a:srgbClr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CD0C5C6A-59B5-4D2D-A6E5-67338D4E034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9259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342900" rtl="0" fontAlgn="base">
        <a:spcBef>
          <a:spcPct val="0"/>
        </a:spcBef>
        <a:spcAft>
          <a:spcPct val="0"/>
        </a:spcAft>
        <a:defRPr sz="27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3429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anose="020B0502020202020204" pitchFamily="34" charset="0"/>
          <a:ea typeface="微軟正黑體" panose="020B0604030504040204" pitchFamily="34" charset="-120"/>
        </a:defRPr>
      </a:lvl2pPr>
      <a:lvl3pPr algn="l" defTabSz="3429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anose="020B0502020202020204" pitchFamily="34" charset="0"/>
          <a:ea typeface="微軟正黑體" panose="020B0604030504040204" pitchFamily="34" charset="-120"/>
        </a:defRPr>
      </a:lvl3pPr>
      <a:lvl4pPr algn="l" defTabSz="3429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anose="020B0502020202020204" pitchFamily="34" charset="0"/>
          <a:ea typeface="微軟正黑體" panose="020B0604030504040204" pitchFamily="34" charset="-120"/>
        </a:defRPr>
      </a:lvl4pPr>
      <a:lvl5pPr algn="l" defTabSz="3429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anose="020B0502020202020204" pitchFamily="34" charset="0"/>
          <a:ea typeface="微軟正黑體" panose="020B0604030504040204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fontAlgn="base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>
          <a:solidFill>
            <a:srgbClr val="0F496F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0" kern="1200">
          <a:solidFill>
            <a:srgbClr val="0F496F"/>
          </a:solidFill>
          <a:latin typeface="+mn-lt"/>
          <a:ea typeface="+mn-ea"/>
          <a:cs typeface="+mn-cs"/>
        </a:defRPr>
      </a:lvl2pPr>
      <a:lvl3pPr marL="900113" indent="-214313" algn="l" defTabSz="342900" rtl="0" fontAlgn="base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>
          <a:solidFill>
            <a:srgbClr val="0F496F"/>
          </a:solidFill>
          <a:latin typeface="+mn-lt"/>
          <a:ea typeface="+mn-ea"/>
          <a:cs typeface="+mn-cs"/>
        </a:defRPr>
      </a:lvl3pPr>
      <a:lvl4pPr marL="1157288" indent="-128588" algn="l" defTabSz="342900" rtl="0" fontAlgn="base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00" kern="1200">
          <a:solidFill>
            <a:srgbClr val="0F496F"/>
          </a:solidFill>
          <a:latin typeface="+mn-lt"/>
          <a:ea typeface="+mn-ea"/>
          <a:cs typeface="+mn-cs"/>
        </a:defRPr>
      </a:lvl4pPr>
      <a:lvl5pPr marL="1500188" indent="-128588" algn="l" defTabSz="342900" rtl="0" fontAlgn="base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00" kern="1200">
          <a:solidFill>
            <a:srgbClr val="0F496F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7/11/2020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2F98-404D-48C6-97CD-D8B0A018BC4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C03C0-6C5B-4614-8969-AEEBA992DD3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1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D816088-E5CF-4119-BD3B-80B0410F5C1E}" type="datetimeFigureOut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B574BD-6667-4CC6-B194-D9C494FBAD95}" type="slidenum">
              <a:rPr lang="zh-HK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2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請關上響鬧裝置      讓大家能專心一意參與敬拜</a:t>
            </a:r>
            <a:endParaRPr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為加強教友彼此認識及關心　敬請弟兄姊妹於崇拜前掛上名牌 </a:t>
            </a:r>
            <a:endParaRPr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-25" y="730050"/>
            <a:ext cx="9144000" cy="3731114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循道</a:t>
            </a:r>
            <a:r>
              <a:rPr lang="zh-TW" sz="6000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衛理聯合</a:t>
            </a:r>
            <a:r>
              <a:rPr lang="zh-TW" sz="60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教會</a:t>
            </a:r>
            <a:endParaRPr lang="zh-TW" altLang="en-US" sz="6000" b="1" i="0" u="none" strike="noStrike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安素堂  </a:t>
            </a:r>
            <a:r>
              <a:rPr lang="zh-TW" sz="6000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6000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zh-TW" altLang="en-US" sz="60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青少年主日聯合</a:t>
            </a:r>
            <a:r>
              <a:rPr lang="zh-TW" sz="60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崇拜</a:t>
            </a:r>
            <a:r>
              <a:rPr lang="zh-TW" sz="48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endParaRPr sz="4800" b="1" i="0" u="none" strike="noStrik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altLang="zh-TW" sz="48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48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en-US" altLang="zh-TW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7</a:t>
            </a:r>
            <a:r>
              <a:rPr lang="zh-TW" sz="4800" b="1" i="0" u="none" strike="noStrik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1</a:t>
            </a:r>
            <a:r>
              <a:rPr lang="zh-TW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sz="4800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日</a:t>
            </a:r>
            <a:endParaRPr sz="4800" b="1" i="0" u="none" strike="noStrik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0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我們要高舉祢聖名  </a:t>
            </a:r>
            <a:endParaRPr lang="en-US" altLang="zh-HK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配得所有最大的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b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我們要用全心和全意  </a:t>
            </a:r>
            <a:endParaRPr lang="en-US" altLang="zh-HK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來敬拜祢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15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48" y="2352804"/>
            <a:ext cx="5995952" cy="450445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" y="1"/>
            <a:ext cx="4747491" cy="35606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87319" y="1475641"/>
            <a:ext cx="56493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Hei Pro Medium" charset="-120"/>
                <a:ea typeface="LiHei Pro Medium" charset="-120"/>
                <a:cs typeface="LiHei Pro Medium" charset="-120"/>
              </a:rPr>
              <a:t>小伙籽團契</a:t>
            </a:r>
            <a:endParaRPr lang="en-US" altLang="zh-TW" sz="5400" b="1" dirty="0" smtClean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iHei Pro Medium" charset="-120"/>
              <a:ea typeface="LiHei Pro Medium" charset="-120"/>
              <a:cs typeface="LiHei Pro Medium" charset="-120"/>
            </a:endParaRPr>
          </a:p>
          <a:p>
            <a:pPr algn="ctr"/>
            <a:r>
              <a:rPr lang="en-US" altLang="zh-TW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Hei Pro Medium" charset="-120"/>
                <a:ea typeface="LiHei Pro Medium" charset="-120"/>
                <a:cs typeface="LiHei Pro Medium" charset="-120"/>
              </a:rPr>
              <a:t>(</a:t>
            </a:r>
            <a:r>
              <a:rPr lang="zh-TW" alt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Hei Pro Medium" charset="-120"/>
                <a:ea typeface="LiHei Pro Medium" charset="-120"/>
                <a:cs typeface="LiHei Pro Medium" charset="-120"/>
              </a:rPr>
              <a:t>週六青少年團契 </a:t>
            </a:r>
            <a:r>
              <a:rPr lang="en-US" altLang="zh-TW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Hei Pro Medium" charset="-120"/>
                <a:ea typeface="LiHei Pro Medium" charset="-120"/>
                <a:cs typeface="LiHei Pro Medium" charset="-120"/>
              </a:rPr>
              <a:t>)</a:t>
            </a:r>
            <a:endParaRPr lang="en-US" altLang="zh-TW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iHei Pro Medium" charset="-120"/>
              <a:ea typeface="LiHei Pro Medium" charset="-120"/>
              <a:cs typeface="LiHei Pro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6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潔淨純真  我心所慕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萬籟恬靜  美麗如畫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讚頌如詩  我心所願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萬物唱和  見證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76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30"/>
            <a:ext cx="9144000" cy="59346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gradFill>
            <a:gsLst>
              <a:gs pos="0">
                <a:schemeClr val="accent6"/>
              </a:gs>
              <a:gs pos="50000">
                <a:schemeClr val="accent6"/>
              </a:gs>
              <a:gs pos="100000">
                <a:schemeClr val="accent6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awati TC" charset="-120"/>
                <a:ea typeface="Wawati TC" charset="-120"/>
                <a:cs typeface="Wawati TC" charset="-120"/>
              </a:rPr>
              <a:t>「芥菜種」</a:t>
            </a:r>
            <a:r>
              <a:rPr lang="zh-TW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awati TC" charset="-120"/>
                <a:ea typeface="Wawati TC" charset="-120"/>
                <a:cs typeface="Wawati TC" charset="-120"/>
              </a:rPr>
              <a:t>計劃（小學事工）</a:t>
            </a:r>
            <a:endParaRPr lang="en-US" altLang="zh-TW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Wawati TC" charset="-120"/>
              <a:ea typeface="Wawati TC" charset="-120"/>
              <a:cs typeface="Wawa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21" y="977734"/>
            <a:ext cx="3855279" cy="281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9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人再可手牽手  沒界限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以愛  真心相顧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互悔罪  互恕罪  尋求公義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37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能再可張開手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願放下  人生苦怨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十架上  贖眾罪  赦免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89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50097" y="4932220"/>
            <a:ext cx="4243806" cy="17543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ngti TC" charset="-120"/>
                <a:ea typeface="Songti TC" charset="-120"/>
                <a:cs typeface="Songti TC" charset="-120"/>
              </a:rPr>
              <a:t>撒母</a:t>
            </a:r>
            <a:r>
              <a:rPr lang="zh-TW" alt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ngti TC" charset="-120"/>
                <a:ea typeface="Songti TC" charset="-120"/>
                <a:cs typeface="Songti TC" charset="-120"/>
              </a:rPr>
              <a:t>耳小組</a:t>
            </a:r>
            <a:r>
              <a:rPr lang="en-US" altLang="zh-TW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n-US" altLang="zh-TW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altLang="zh-TW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tura MT Script Capitals" charset="0"/>
                <a:ea typeface="Matura MT Script Capitals" charset="0"/>
                <a:cs typeface="Matura MT Script Capitals" charset="0"/>
              </a:rPr>
              <a:t>Samuel</a:t>
            </a:r>
            <a:endParaRPr lang="zh-TW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tura MT Script Capitals" charset="0"/>
              <a:ea typeface="Matura MT Script Capitals" charset="0"/>
              <a:cs typeface="Matura MT Script Capital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人再可手牽手  沒界限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以愛  真心相顧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互悔罪  互恕罪  尋求公義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54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能再可張開手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願放下  人生苦怨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十架上  贖眾罪  赦免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983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709"/>
            <a:ext cx="9144000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我們要歡迎祢來臨  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願祢來設立寶座在</a:t>
            </a:r>
            <a:r>
              <a:rPr lang="zh-TW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這裏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我們要張開口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不停讚美祢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11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這是天父世界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孩童側耳傾聽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宇宙歌唱四圍響應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星晨作樂同聲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53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這是天父世界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孩童側耳傾聽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宇宙歌唱四圍響應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星晨作樂同聲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64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2009" y="5929745"/>
            <a:ext cx="83472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ckwell Condensed" charset="0"/>
                <a:ea typeface="Rockwell Condensed" charset="0"/>
                <a:cs typeface="Rockwell Condensed" charset="0"/>
              </a:rPr>
              <a:t>Faith</a:t>
            </a:r>
            <a:r>
              <a:rPr lang="zh-TW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ckwell Condensed" charset="0"/>
                <a:ea typeface="Rockwell Condensed" charset="0"/>
                <a:cs typeface="Rockwell Condensed" charset="0"/>
              </a:rPr>
              <a:t> </a:t>
            </a:r>
            <a:r>
              <a:rPr lang="en-US" altLang="zh-TW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ckwell Condensed" charset="0"/>
                <a:ea typeface="Rockwell Condensed" charset="0"/>
                <a:cs typeface="Rockwell Condensed" charset="0"/>
              </a:rPr>
              <a:t>Teen (</a:t>
            </a:r>
            <a:r>
              <a:rPr lang="zh-TW" alt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ckwell Condensed" charset="0"/>
                <a:ea typeface="Rockwell Condensed" charset="0"/>
                <a:cs typeface="Rockwell Condensed" charset="0"/>
              </a:rPr>
              <a:t>主日青少年團契</a:t>
            </a:r>
            <a:r>
              <a:rPr lang="en-US" altLang="zh-TW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ckwell Condensed" charset="0"/>
                <a:ea typeface="Rockwell Condensed" charset="0"/>
                <a:cs typeface="Rockwell Condensed" charset="0"/>
              </a:rPr>
              <a:t>)</a:t>
            </a:r>
            <a:endParaRPr lang="zh-TW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Rockwell Condensed" charset="0"/>
              <a:ea typeface="Rockwell Condensed" charset="0"/>
              <a:cs typeface="Rockwell Condensed" charset="0"/>
            </a:endParaRPr>
          </a:p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潔淨純真  我心所慕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萬籟恬靜  美麗如畫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讚頌如詩  我心所願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萬物唱和  見證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32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人再可手牽手  沒界限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以愛  真心相顧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互悔罪  互恕罪  尋求公義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53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能再可張開手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願放下  人生苦怨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十架上  贖眾罪  赦免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59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這是天父世界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孩童側耳傾聽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宇宙歌唱四圍響應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星晨作樂同聲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46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這是天父世界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求主叫我不忘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罪惡雖然好像得勝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天父卻仍掌管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21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宇宙歌唱四圍響應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星晨作樂同聲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5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213285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zh-HK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循道衛理聯合</a:t>
            </a:r>
            <a:r>
              <a:rPr lang="zh-TW" altLang="zh-HK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教會安</a:t>
            </a:r>
            <a:r>
              <a:rPr lang="zh-TW" altLang="zh-HK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素堂</a:t>
            </a:r>
            <a:br>
              <a:rPr lang="zh-TW" altLang="zh-HK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青</a:t>
            </a:r>
            <a:r>
              <a:rPr lang="zh-TW" altLang="zh-HK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少年</a:t>
            </a: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事工分享及展望</a:t>
            </a:r>
            <a:endParaRPr lang="zh-HK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19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133600"/>
            <a:ext cx="31686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0591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9463"/>
            <a:ext cx="3059113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2133600"/>
            <a:ext cx="29400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81525"/>
            <a:ext cx="31448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581525"/>
            <a:ext cx="29400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0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祢的寶血有能力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能醫治一切的傷口</a:t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祢的復活能改變 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一切的咒詛成為祝福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01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288921" y="332656"/>
            <a:ext cx="8520600" cy="572700"/>
          </a:xfrm>
        </p:spPr>
        <p:txBody>
          <a:bodyPr rtlCol="0">
            <a:noAutofit/>
          </a:bodyPr>
          <a:lstStyle/>
          <a:p>
            <a:pPr fontAlgn="auto">
              <a:defRPr/>
            </a:pPr>
            <a:r>
              <a:rPr lang="en-US" altLang="zh-HK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2020</a:t>
            </a:r>
            <a:r>
              <a:rPr lang="zh-HK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青少年</a:t>
            </a:r>
            <a:r>
              <a:rPr lang="zh-HK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事</a:t>
            </a:r>
            <a:r>
              <a:rPr lang="zh-HK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工</a:t>
            </a:r>
            <a:r>
              <a:rPr lang="zh-TW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架構</a:t>
            </a:r>
            <a:endParaRPr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Impact"/>
              <a:sym typeface="Impact"/>
            </a:endParaRPr>
          </a:p>
        </p:txBody>
      </p:sp>
      <p:sp>
        <p:nvSpPr>
          <p:cNvPr id="82" name="Google Shape;82;p18"/>
          <p:cNvSpPr/>
          <p:nvPr/>
        </p:nvSpPr>
        <p:spPr>
          <a:xfrm>
            <a:off x="3281363" y="3500438"/>
            <a:ext cx="2849562" cy="9763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r>
              <a:rPr lang="zh-TW" altLang="en-US" sz="4000" b="1" dirty="0">
                <a:solidFill>
                  <a:srgbClr val="9719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青少年事工</a:t>
            </a:r>
            <a:endParaRPr sz="4000" b="1" dirty="0">
              <a:solidFill>
                <a:srgbClr val="9719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Google Shape;83;p18"/>
          <p:cNvSpPr/>
          <p:nvPr/>
        </p:nvSpPr>
        <p:spPr>
          <a:xfrm>
            <a:off x="434975" y="5419725"/>
            <a:ext cx="3051175" cy="9715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r>
              <a:rPr lang="en-US" altLang="zh-TW" sz="3000" b="1" dirty="0" err="1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FaithTeen</a:t>
            </a:r>
            <a:endParaRPr lang="en-US" altLang="zh-TW" sz="3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3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主日青少年團契</a:t>
            </a:r>
            <a:r>
              <a:rPr lang="en-US" altLang="zh-TW" sz="3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sz="3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Google Shape;84;p18"/>
          <p:cNvSpPr/>
          <p:nvPr/>
        </p:nvSpPr>
        <p:spPr>
          <a:xfrm rot="17954619">
            <a:off x="6342063" y="3963988"/>
            <a:ext cx="509587" cy="8207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6272213" y="2003425"/>
            <a:ext cx="2238375" cy="96361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r>
              <a:rPr lang="zh-TW" altLang="en-US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撒母耳小組</a:t>
            </a:r>
            <a:endParaRPr lang="en-US" altLang="zh-TW" sz="3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初職小組</a:t>
            </a:r>
            <a:r>
              <a:rPr lang="en-US" altLang="zh-TW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sz="3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Google Shape;87;p18"/>
          <p:cNvSpPr/>
          <p:nvPr/>
        </p:nvSpPr>
        <p:spPr>
          <a:xfrm>
            <a:off x="5805488" y="5422900"/>
            <a:ext cx="3171825" cy="9683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endParaRPr lang="en-US" altLang="zh-HK" sz="3000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HK" altLang="en-US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小伙籽團契</a:t>
            </a:r>
            <a:endParaRPr lang="en-US" altLang="zh-HK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週六青少年團契 </a:t>
            </a:r>
            <a:r>
              <a:rPr lang="en-US" altLang="zh-TW" sz="3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>
              <a:defRPr/>
            </a:pPr>
            <a:endParaRPr sz="3000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Google Shape;87;p18"/>
          <p:cNvSpPr/>
          <p:nvPr/>
        </p:nvSpPr>
        <p:spPr>
          <a:xfrm>
            <a:off x="276225" y="2101850"/>
            <a:ext cx="3089275" cy="9747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「芥菜種」計劃</a:t>
            </a:r>
            <a:endParaRPr lang="en-US" altLang="zh-HK" sz="3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HK" altLang="en-US" sz="3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小學事工</a:t>
            </a:r>
            <a:endParaRPr sz="3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84;p18"/>
          <p:cNvSpPr/>
          <p:nvPr/>
        </p:nvSpPr>
        <p:spPr>
          <a:xfrm rot="3650396">
            <a:off x="2587625" y="3951288"/>
            <a:ext cx="509587" cy="8207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4" name="Google Shape;84;p18"/>
          <p:cNvSpPr/>
          <p:nvPr/>
        </p:nvSpPr>
        <p:spPr>
          <a:xfrm>
            <a:off x="5573713" y="4552950"/>
            <a:ext cx="509587" cy="8207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5" name="Google Shape;84;p18"/>
          <p:cNvSpPr/>
          <p:nvPr/>
        </p:nvSpPr>
        <p:spPr>
          <a:xfrm>
            <a:off x="3275013" y="4552950"/>
            <a:ext cx="509587" cy="8207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6" name="Google Shape;84;p18"/>
          <p:cNvSpPr/>
          <p:nvPr/>
        </p:nvSpPr>
        <p:spPr>
          <a:xfrm rot="7718818">
            <a:off x="2579688" y="3011488"/>
            <a:ext cx="509587" cy="8207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7" name="Google Shape;84;p18"/>
          <p:cNvSpPr/>
          <p:nvPr/>
        </p:nvSpPr>
        <p:spPr>
          <a:xfrm rot="13537520">
            <a:off x="6299994" y="2956719"/>
            <a:ext cx="508000" cy="8207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8" name="Google Shape;86;p18"/>
          <p:cNvSpPr/>
          <p:nvPr/>
        </p:nvSpPr>
        <p:spPr>
          <a:xfrm>
            <a:off x="7000875" y="4314825"/>
            <a:ext cx="1919288" cy="815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r>
              <a:rPr lang="zh-TW" altLang="en-US" sz="30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音樂事工</a:t>
            </a:r>
            <a:endParaRPr lang="en-US" altLang="zh-TW" sz="3000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87;p18"/>
          <p:cNvSpPr/>
          <p:nvPr/>
        </p:nvSpPr>
        <p:spPr>
          <a:xfrm>
            <a:off x="3663950" y="1557338"/>
            <a:ext cx="2141538" cy="10334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endParaRPr lang="en-US" altLang="zh-HK" sz="3000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HK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HK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以西結團契</a:t>
            </a:r>
            <a:endParaRPr lang="en-US" altLang="zh-HK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HK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職青團契</a:t>
            </a:r>
            <a:r>
              <a:rPr lang="en-US" altLang="zh-HK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HK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sz="3000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Google Shape;84;p18"/>
          <p:cNvSpPr/>
          <p:nvPr/>
        </p:nvSpPr>
        <p:spPr>
          <a:xfrm rot="10800000">
            <a:off x="4459288" y="2636838"/>
            <a:ext cx="509587" cy="8207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21" name="Google Shape;86;p18"/>
          <p:cNvSpPr/>
          <p:nvPr/>
        </p:nvSpPr>
        <p:spPr>
          <a:xfrm>
            <a:off x="265113" y="4314825"/>
            <a:ext cx="2146300" cy="8159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r>
              <a:rPr lang="zh-TW" altLang="en-US" sz="30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躲避盤事工</a:t>
            </a:r>
            <a:endParaRPr sz="3000" b="1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Google Shape;86;p18"/>
          <p:cNvSpPr/>
          <p:nvPr/>
        </p:nvSpPr>
        <p:spPr>
          <a:xfrm>
            <a:off x="3832225" y="5419725"/>
            <a:ext cx="1728788" cy="97155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lIns="91415" tIns="91415" rIns="91415" bIns="91415" anchor="ctr"/>
          <a:lstStyle/>
          <a:p>
            <a:pPr algn="ctr">
              <a:defRPr/>
            </a:pPr>
            <a:r>
              <a:rPr lang="zh-TW" altLang="en-US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中學事工</a:t>
            </a:r>
            <a:endParaRPr lang="en-US" altLang="zh-TW" sz="3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Google Shape;84;p18"/>
          <p:cNvSpPr/>
          <p:nvPr/>
        </p:nvSpPr>
        <p:spPr>
          <a:xfrm>
            <a:off x="4451350" y="4552950"/>
            <a:ext cx="509588" cy="8207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15" tIns="91415" rIns="91415" bIns="91415" anchor="ctr"/>
          <a:lstStyle/>
          <a:p>
            <a:pPr>
              <a:defRPr/>
            </a:pPr>
            <a:endParaRPr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11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36513" y="404813"/>
            <a:ext cx="8569326" cy="100806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5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「芥菜種」計劃 </a:t>
            </a:r>
            <a:r>
              <a:rPr lang="en-US" altLang="zh-TW" sz="5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小學事工</a:t>
            </a:r>
            <a:r>
              <a:rPr lang="en-US" altLang="zh-TW" sz="5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" name="矩形 1"/>
          <p:cNvSpPr/>
          <p:nvPr/>
        </p:nvSpPr>
        <p:spPr>
          <a:xfrm>
            <a:off x="179388" y="1412875"/>
            <a:ext cx="5511800" cy="502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本堂已重新開展小學福音工作，目標以高小學生作為青少年團契發展的最初階段，盼望能從小學階段已建立團契生活，鼓勵他們自小返安素堂聚會。</a:t>
            </a:r>
          </a:p>
          <a:p>
            <a:pPr marL="342900" indent="-342900" algn="just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事工主要藉著功課輔導及團契活動，幫助學生成長，並透過導師的生命見證去感染他們對信仰有所的追求。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HK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專責同工：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杜頤 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(</a:t>
            </a:r>
            <a:r>
              <a:rPr lang="zh-HK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青少年事工幹事</a:t>
            </a:r>
            <a:r>
              <a:rPr lang="en-US" altLang="zh-HK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</a:p>
          <a:p>
            <a:pPr marL="342900" indent="-342900" algn="just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資深導師：劉澤慧、冼嘉敏、郭翠盈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導師：馮月茵、文蘇婷、馮寶嵐、何嘉穎、徐雪婷、廖懷恩、鄭伊婷、梁錦匯、郭家成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12776"/>
            <a:ext cx="3024336" cy="265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0311" y="1412776"/>
            <a:ext cx="1656183" cy="265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64316"/>
            <a:ext cx="3168350" cy="23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90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8" y="549275"/>
            <a:ext cx="8816975" cy="10080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5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小伙籽</a:t>
            </a:r>
            <a:r>
              <a:rPr lang="zh-TW" altLang="en-US" sz="5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團契 </a:t>
            </a:r>
            <a:r>
              <a:rPr lang="en-US" altLang="zh-TW" sz="5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週六青少年團契 </a:t>
            </a:r>
            <a:r>
              <a:rPr lang="en-US" altLang="zh-TW" sz="5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0825" y="1628775"/>
            <a:ext cx="5181600" cy="47085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HK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《小伙籽》意思是一群在信仰上追尋的年青小伙子，渴望像種子一樣發芽成長，在團契中一同學習耶穌基督的樣式，而且像火焰般發光發熱，成為祂所喜悅的生命，並且祝福更多有需要的人。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週會模式：將會透過康體及音樂等事工模式去運作，讓更多不同興趣和特質的年青人能參與在其中。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導師：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劉汶熹 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團長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、鍾嘉欣、林學賢</a:t>
            </a:r>
            <a:endParaRPr lang="en-US" altLang="zh-TW" sz="8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82" y="1628800"/>
            <a:ext cx="3316633" cy="234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82" y="3933056"/>
            <a:ext cx="3316633" cy="231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19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476250"/>
            <a:ext cx="8569325" cy="10080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52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FaithTeen</a:t>
            </a:r>
            <a:r>
              <a:rPr lang="en-US" altLang="zh-TW" sz="5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5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zh-TW" altLang="en-US" sz="5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日青少年</a:t>
            </a:r>
            <a:r>
              <a:rPr lang="zh-TW" altLang="en-US" sz="5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團契</a:t>
            </a:r>
            <a:r>
              <a:rPr lang="en-US" altLang="zh-TW" sz="5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288" y="1557338"/>
            <a:ext cx="5037137" cy="44783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lnSpc>
                <a:spcPts val="38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本年少年主日學將轉為</a:t>
            </a:r>
            <a:r>
              <a:rPr lang="en-US" altLang="zh-TW" sz="2000" b="1" kern="1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FaithTeen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主日青少年團契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，主要牧養「信二代」的需要，提升他們對團契的歸屬感。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38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本年主題會以「聖經、關懷、服侍、悠閒」四大範疇作為核心，盼望團友能透過以上主題週會，在聖經真道上繼續扎根，並學習如何在生活中實踐信仰。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38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職員會成員：任曉祈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團長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、陳媛琳、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algn="just">
              <a:lnSpc>
                <a:spcPts val="3800"/>
              </a:lnSpc>
              <a:defRPr/>
            </a:pP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                             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鄭栢曦、劉正康、文蘇娜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1537955"/>
            <a:ext cx="3240361" cy="227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12057"/>
            <a:ext cx="3240361" cy="220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4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5275" y="476250"/>
            <a:ext cx="8569325" cy="10080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5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中學事</a:t>
            </a:r>
            <a:r>
              <a:rPr lang="zh-TW" alt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 </a:t>
            </a:r>
            <a:r>
              <a:rPr lang="en-US" altLang="zh-TW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5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</a:t>
            </a:r>
            <a:r>
              <a:rPr lang="zh-TW" alt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中學</a:t>
            </a:r>
            <a:r>
              <a:rPr lang="en-US" altLang="zh-TW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5275" y="1557338"/>
            <a:ext cx="4637088" cy="5054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lnSpc>
                <a:spcPts val="43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本堂主要支援華英中學學生團契及學校宗教活動，並負責籌備團職退修、栽培員訓練、福音雙週、歷奇福音營會等福音事工。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300"/>
              </a:lnSpc>
              <a:buFont typeface="Wingdings" panose="05000000000000000000" pitchFamily="2" charset="2"/>
              <a:buChar char="u"/>
              <a:defRPr/>
            </a:pPr>
            <a:r>
              <a:rPr lang="zh-HK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明年華英中學開始進行重建，期間會遷</a:t>
            </a:r>
            <a:r>
              <a:rPr lang="zh-HK" altLang="en-US" sz="2000" b="1" kern="1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至離開本</a:t>
            </a:r>
            <a:r>
              <a:rPr lang="zh-HK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堂較遠的新蒲崗校舍，學校事工發展和牧養工作將面對重大挑戰，請禱告記念。</a:t>
            </a:r>
            <a:endParaRPr lang="en-US" altLang="zh-HK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3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開拓鄰近中學的福音工作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真光書院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</a:p>
        </p:txBody>
      </p:sp>
      <p:pic>
        <p:nvPicPr>
          <p:cNvPr id="1026" name="Picture 2" descr="真光女書院True Light Girls' College的學校詳細資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4245076"/>
            <a:ext cx="1799693" cy="2366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3"/>
            <a:ext cx="2376262" cy="276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5" y="1475146"/>
            <a:ext cx="1799693" cy="276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45077"/>
            <a:ext cx="2412266" cy="239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0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536575"/>
            <a:ext cx="8569325" cy="10080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撒母耳</a:t>
            </a:r>
            <a:r>
              <a:rPr lang="zh-TW" altLang="en-US" sz="5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小組 </a:t>
            </a:r>
            <a:r>
              <a:rPr lang="en-US" altLang="zh-TW" sz="5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</a:t>
            </a:r>
            <a:r>
              <a:rPr lang="zh-TW" altLang="en-US" sz="5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小組</a:t>
            </a:r>
            <a:r>
              <a:rPr lang="en-US" altLang="zh-TW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850" y="1544638"/>
            <a:ext cx="5111750" cy="4940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lnSpc>
                <a:spcPts val="4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小組使命：在信仰上，小組會以建立「與上帝之間的關係」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愛主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 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及「人與人之間的關係」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愛人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 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作為核心。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在社會層面上，小組則會學習以愛、憐憫及公義等上帝的屬性、活出信仰，並以行動去回應社會。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小組計劃明年成立團契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職員會成員：麥穎欣、林以欣、黃寶儀、  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algn="just">
              <a:lnSpc>
                <a:spcPts val="4200"/>
              </a:lnSpc>
              <a:defRPr/>
            </a:pP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                              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唐楚峯、梁思瀚</a:t>
            </a:r>
          </a:p>
        </p:txBody>
      </p:sp>
      <p:sp>
        <p:nvSpPr>
          <p:cNvPr id="19460" name="AutoShape 2" descr="blob:https://web.whatsapp.com/0f9bf3c8-2bfb-4c72-9d52-939341a7c0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HK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44158"/>
            <a:ext cx="3095144" cy="210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645024"/>
            <a:ext cx="3024336" cy="283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56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534988"/>
            <a:ext cx="8569325" cy="100806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HK" alt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以西結</a:t>
            </a:r>
            <a:r>
              <a:rPr lang="zh-HK" alt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團契</a:t>
            </a:r>
            <a:r>
              <a:rPr lang="en-US" altLang="zh-HK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職青團契</a:t>
            </a:r>
            <a:r>
              <a:rPr lang="en-US" altLang="zh-HK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5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8463" y="1628775"/>
            <a:ext cx="4605337" cy="46243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lnSpc>
                <a:spcPts val="4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團契使命是「扎根聖經、互相牧養、承傳教會、回應世代」。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今年起團契會加強「回應世代」的部份，並以信仰分享及宣教佈道作為團契核心主題。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500"/>
              </a:lnSpc>
              <a:buFont typeface="Wingdings" panose="05000000000000000000" pitchFamily="2" charset="2"/>
              <a:buChar char="u"/>
              <a:defRPr/>
            </a:pPr>
            <a:r>
              <a:rPr lang="zh-HK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導師：張慧蘭、鄧尚發</a:t>
            </a:r>
            <a:endParaRPr lang="en-US" altLang="zh-HK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4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事奉人員：陳媛琳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(</a:t>
            </a:r>
            <a:r>
              <a:rPr lang="zh-HK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團長</a:t>
            </a:r>
            <a:r>
              <a:rPr lang="en-US" altLang="zh-HK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、黎凱婷、  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algn="just">
              <a:lnSpc>
                <a:spcPts val="4500"/>
              </a:lnSpc>
              <a:defRPr/>
            </a:pP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      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關鎮忠、藍卓敏、潘妍妍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6724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05064"/>
            <a:ext cx="3672408" cy="224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5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2413" y="571500"/>
            <a:ext cx="8569325" cy="10096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5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躲避</a:t>
            </a:r>
            <a:r>
              <a:rPr lang="zh-TW" altLang="en-US" sz="5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盤事</a:t>
            </a:r>
            <a:r>
              <a:rPr lang="zh-TW" altLang="en-US" sz="5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</a:t>
            </a:r>
            <a:endParaRPr lang="en-US" altLang="zh-TW" sz="5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2413" y="1628775"/>
            <a:ext cx="5327650" cy="45942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lnSpc>
                <a:spcPts val="39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事工目標：期望能凝聚一班對躲避盤有興趣的年青人，並在中學及小學招攬學生組織躲避盤隊，藉此參與安素堂聚會。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 marL="342900" indent="-342900" algn="just">
              <a:lnSpc>
                <a:spcPts val="39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8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月份將舉辦「躲避盤體驗班」暑期活動，為期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5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堂，對象是小四至中一學生，日子分別為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8/8(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六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、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12/8(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三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、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15/8(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六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、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19/8(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三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及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22/8(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六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)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，期望透過躲避盤活動讓參加者突破自己，提升他們社交、溝通及協作等能力。</a:t>
            </a:r>
            <a:endParaRPr lang="en-US" altLang="zh-TW" sz="20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88" y="4005064"/>
            <a:ext cx="3528392" cy="229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628800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8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18" y="3578967"/>
            <a:ext cx="536028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378371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653136"/>
            <a:ext cx="378372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19" y="0"/>
            <a:ext cx="536028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78371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3851275" y="-19050"/>
            <a:ext cx="5292725" cy="768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躲避盤事工</a:t>
            </a:r>
            <a:endParaRPr lang="zh-HK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55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55" y="1460391"/>
            <a:ext cx="3750292" cy="2390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395288" y="404813"/>
            <a:ext cx="8353425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5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音樂事工 </a:t>
            </a:r>
            <a:r>
              <a:rPr lang="en-US" altLang="zh-HK" sz="5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5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增建</a:t>
            </a:r>
            <a:r>
              <a:rPr lang="en-US" altLang="zh-HK" sz="5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Band</a:t>
            </a:r>
            <a:r>
              <a:rPr lang="zh-HK" altLang="en-US" sz="5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房計劃 </a:t>
            </a:r>
            <a:r>
              <a:rPr lang="en-US" altLang="zh-HK" sz="5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5200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288" y="1460500"/>
            <a:ext cx="4608512" cy="2400300"/>
          </a:xfrm>
          <a:prstGeom prst="rect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ts val="4500"/>
              </a:lnSpc>
              <a:defRPr/>
            </a:pPr>
            <a:r>
              <a:rPr lang="zh-TW" altLang="en-US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計劃目標：</a:t>
            </a:r>
          </a:p>
          <a:p>
            <a:pPr>
              <a:lnSpc>
                <a:spcPts val="4500"/>
              </a:lnSpc>
              <a:defRPr/>
            </a:pPr>
            <a:r>
              <a:rPr lang="en-US" altLang="zh-TW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I.   </a:t>
            </a:r>
            <a:r>
              <a:rPr lang="zh-TW" altLang="en-US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敬拜團隊之培育</a:t>
            </a:r>
          </a:p>
          <a:p>
            <a:pPr>
              <a:lnSpc>
                <a:spcPts val="4500"/>
              </a:lnSpc>
              <a:defRPr/>
            </a:pPr>
            <a:r>
              <a:rPr lang="en-US" altLang="zh-TW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II. </a:t>
            </a:r>
            <a:r>
              <a:rPr lang="zh-TW" altLang="en-US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成為青少年參與教會生活    </a:t>
            </a:r>
            <a:endParaRPr lang="en-US" altLang="zh-TW" sz="28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S Mincho" panose="02020609040205080304" pitchFamily="49" charset="-128"/>
            </a:endParaRPr>
          </a:p>
          <a:p>
            <a:pPr>
              <a:lnSpc>
                <a:spcPts val="4500"/>
              </a:lnSpc>
              <a:defRPr/>
            </a:pPr>
            <a:r>
              <a:rPr lang="en-US" altLang="zh-TW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     </a:t>
            </a:r>
            <a:r>
              <a:rPr lang="zh-TW" altLang="en-US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Mincho" panose="02020609040205080304" pitchFamily="49" charset="-128"/>
              </a:rPr>
              <a:t>的「聚腳點」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84424"/>
            <a:ext cx="4608512" cy="2501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84423"/>
            <a:ext cx="3750292" cy="2501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36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祢的寶血有能力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能醫治一切的傷口</a:t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祢的復活能改變 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一切的咒詛成為祝福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52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916832"/>
            <a:ext cx="7776864" cy="1008112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HK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請大家繼續為本</a:t>
            </a:r>
            <a:r>
              <a:rPr lang="zh-HK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</a:t>
            </a:r>
            <a:endParaRPr lang="en-US" altLang="zh-HK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HK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</a:t>
            </a:r>
            <a:r>
              <a:rPr lang="zh-HK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事工代禱</a:t>
            </a:r>
            <a:r>
              <a:rPr lang="zh-HK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守望</a:t>
            </a:r>
            <a:r>
              <a:rPr lang="en-US" altLang="zh-HK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HK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謝謝！</a:t>
            </a:r>
            <a:endParaRPr lang="en-US" altLang="zh-TW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95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pt background flower with grassland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78"/>
            <a:ext cx="9144000" cy="68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F87CEFA1-F882-4F13-AA14-913836DE48BA}"/>
              </a:ext>
            </a:extLst>
          </p:cNvPr>
          <p:cNvSpPr txBox="1"/>
          <p:nvPr/>
        </p:nvSpPr>
        <p:spPr>
          <a:xfrm>
            <a:off x="0" y="2636912"/>
            <a:ext cx="9062976" cy="1943221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6000" b="1" dirty="0">
                <a:ln w="0" cmpd="sng">
                  <a:solidFill>
                    <a:srgbClr val="FFFFFF">
                      <a:alpha val="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C9900"/>
                  </a:glow>
                  <a:outerShdw blurRad="215900" dir="36000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會 務 報 告</a:t>
            </a:r>
            <a:r>
              <a:rPr kumimoji="1" lang="en-US" altLang="zh-TW" sz="6000" b="1" dirty="0">
                <a:ln w="0" cmpd="sng">
                  <a:solidFill>
                    <a:srgbClr val="FFFFFF">
                      <a:alpha val="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C9900"/>
                  </a:glow>
                  <a:outerShdw blurRad="215900" dir="36000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1" lang="en-US" altLang="zh-TW" sz="6000" b="1" dirty="0">
                <a:ln w="0" cmpd="sng">
                  <a:solidFill>
                    <a:srgbClr val="FFFFFF">
                      <a:alpha val="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C9900"/>
                  </a:glow>
                  <a:outerShdw blurRad="215900" dir="36000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HK" alt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50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pt background flower with grassland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29"/>
            <a:ext cx="9144000" cy="68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F87CEFA1-F882-4F13-AA14-913836DE48BA}"/>
              </a:ext>
            </a:extLst>
          </p:cNvPr>
          <p:cNvSpPr txBox="1"/>
          <p:nvPr/>
        </p:nvSpPr>
        <p:spPr>
          <a:xfrm>
            <a:off x="0" y="2636912"/>
            <a:ext cx="9062976" cy="1938992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6000" b="1" dirty="0">
                <a:ln w="0" cmpd="sng">
                  <a:solidFill>
                    <a:srgbClr val="FFFFFF">
                      <a:alpha val="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C9900"/>
                  </a:glow>
                  <a:outerShdw blurRad="215900" dir="36000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祝 福 差 </a:t>
            </a:r>
            <a:r>
              <a:rPr kumimoji="1" lang="zh-TW" altLang="en-US" sz="6000" b="1" dirty="0" smtClean="0">
                <a:ln w="0" cmpd="sng">
                  <a:solidFill>
                    <a:srgbClr val="FFFFFF">
                      <a:alpha val="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C9900"/>
                  </a:glow>
                  <a:outerShdw blurRad="215900" dir="36000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遣</a:t>
            </a:r>
            <a:endParaRPr kumimoji="1" lang="en-US" altLang="zh-TW" sz="6000" b="1" dirty="0" smtClean="0">
              <a:ln w="0" cmpd="sng">
                <a:solidFill>
                  <a:srgbClr val="FFFFFF">
                    <a:alpha val="0"/>
                  </a:srgbClr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CC9900"/>
                </a:glow>
                <a:outerShdw blurRad="215900" dir="3600000" algn="tl" rotWithShape="0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HK" alt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35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pt background flower with grassland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29"/>
            <a:ext cx="9144000" cy="68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2940784" y="2465518"/>
            <a:ext cx="3262432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TW" altLang="en-US" sz="6000" b="1" dirty="0">
                <a:ln>
                  <a:solidFill>
                    <a:srgbClr val="F79646"/>
                  </a:solidFill>
                </a:ln>
                <a:solidFill>
                  <a:srgbClr val="EFC58D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</a:effectLst>
                <a:ea typeface="微軟正黑體" panose="020B0604030504040204" pitchFamily="34" charset="-120"/>
              </a:rPr>
              <a:t>默禱片刻</a:t>
            </a:r>
          </a:p>
          <a:p>
            <a:pPr algn="r">
              <a:defRPr/>
            </a:pPr>
            <a:r>
              <a:rPr lang="zh-TW" altLang="en-US" sz="6000" b="1" dirty="0">
                <a:ln>
                  <a:solidFill>
                    <a:srgbClr val="F79646"/>
                  </a:solidFill>
                </a:ln>
                <a:solidFill>
                  <a:srgbClr val="EFC58D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</a:effectLst>
                <a:ea typeface="微軟正黑體" panose="020B0604030504040204" pitchFamily="34" charset="-120"/>
              </a:rPr>
              <a:t>彼此分享</a:t>
            </a:r>
          </a:p>
        </p:txBody>
      </p:sp>
    </p:spTree>
    <p:extLst>
      <p:ext uri="{BB962C8B-B14F-4D97-AF65-F5344CB8AC3E}">
        <p14:creationId xmlns:p14="http://schemas.microsoft.com/office/powerpoint/2010/main" val="549560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我們要高舉祢聖名  </a:t>
            </a:r>
            <a:endParaRPr lang="en-US" altLang="zh-HK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配得所有最大的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b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我們要用全心和全意  </a:t>
            </a:r>
            <a:endParaRPr lang="en-US" altLang="zh-HK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來敬拜祢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90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我們要歡迎祢來臨  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願祢來設立寶座在</a:t>
            </a:r>
            <a:r>
              <a:rPr lang="zh-TW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這裏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我們要張開口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不停讚美祢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671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19389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我們要張開口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不停讚美祢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043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19389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我們要張開口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不停讚美祢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44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1661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我心單單向</a:t>
            </a: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  </a:t>
            </a:r>
            <a:endParaRPr lang="en-US" altLang="zh-TW" sz="6000" b="1" dirty="0" smtClean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我心單單愛</a:t>
            </a: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</a:t>
            </a:r>
            <a: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我懇請</a:t>
            </a: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 </a:t>
            </a:r>
            <a: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堅固我信心</a:t>
            </a:r>
            <a:b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平凡像我 也看顧著我</a:t>
            </a:r>
            <a:endParaRPr kumimoji="1" lang="zh-HK" altLang="en-US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199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HK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祢是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我喜樂</a:t>
            </a:r>
            <a:r>
              <a:rPr lang="zh-HK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泉源</a:t>
            </a:r>
            <a:r>
              <a:rPr lang="zh-TW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6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祢使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我歡欣</a:t>
            </a:r>
            <a:r>
              <a:rPr lang="zh-HK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跳躍</a:t>
            </a:r>
            <a:endParaRPr lang="en-US" altLang="zh-HK" sz="6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祢使我自由飛翔</a:t>
            </a:r>
            <a:r>
              <a:rPr lang="en-US" altLang="zh-HK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不再被罪惡捆綁</a:t>
            </a:r>
          </a:p>
        </p:txBody>
      </p:sp>
      <p:sp>
        <p:nvSpPr>
          <p:cNvPr id="2" name="矩形 1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52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我心單單向祢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我心單單愛祢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我懇請祢 堅固我信心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平凡像我 也看顧著我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20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 尊祢為大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我心牽引來跪拜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我心歌唱傳頌祢偉大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將我的心交上 我下拜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0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祢的祝福滿滿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祢的胸襟壯闊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祢關心我 數過我髮絲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無人及祢 更深愛著我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78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祢的祝福滿滿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祢的胸襟壯闊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祢關心我 數過我髮絲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無人及祢 更深愛著我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21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 尊祢為大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我心牽引來跪拜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我心歌唱傳頌祢偉大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將我的心交上 我下拜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0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 尊祢為大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我心牽引來跪拜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我心歌唱傳頌祢偉大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將我的心交上 我下拜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52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8765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我心單單向祢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我心單單愛祢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祢的祝福滿滿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祢的胸襟壯闊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7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我心單單向祢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我心單單愛祢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祢的祝福滿滿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祢的胸襟壯闊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43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我心單單向祢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我心單單愛祢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祢的祝福滿滿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祢的胸襟壯闊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27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祢是我永生盼望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祢愛有無比力量</a:t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從今時直到永遠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祢應許不會改變</a:t>
            </a:r>
          </a:p>
        </p:txBody>
      </p:sp>
      <p:sp>
        <p:nvSpPr>
          <p:cNvPr id="9" name="矩形 8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60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 尊祢為大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我心牽引來跪拜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我心歌唱傳頌祢偉大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將我的心交上 我下拜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13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 尊祢為大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我心牽引來跪拜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我心歌唱傳頌祢偉大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將我的心交上 我下拜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647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9B48D7-03B7-6245-858B-EF4F5BAE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14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0" y="1327952"/>
            <a:ext cx="9211813" cy="378565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 尊祢為大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我心牽引來跪拜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我心歌唱傳頌祢偉大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將我的心交上 我下拜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211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我心尊你為大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曲</a:t>
            </a:r>
            <a:r>
              <a:rPr lang="en-US" altLang="zh-TW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方文聰   </a:t>
            </a:r>
            <a:r>
              <a:rPr lang="zh-TW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新生命</a:t>
            </a:r>
            <a:r>
              <a:rPr lang="zh-TW" alt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事工音樂</a:t>
            </a:r>
            <a:endParaRPr lang="en-US" altLang="zh-TW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078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今我願獻上頌讚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今我願獻上頌讚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今我願獻上頌讚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靈裏有種</a:t>
            </a: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愛慕 隨我口呼喊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19841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今我軟弱與眼淚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恩典中得釋放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施恩的主配得尊貴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今生只想敬拜上帝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6316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十架上祢恩典傾岀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洗去我罪尤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淚與罪已阻擋不到此刻的 敬拜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42885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從心 哼出自由的呼喊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祢是我神 永活的神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全心讚頌祢 願祢導我一生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15762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十架上祢恩典傾岀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洗去我罪尤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淚與罪已阻擋不到此刻的 敬拜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36354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祢的寶血有能力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能醫治一切的傷口</a:t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祢的復活能改變 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一切的咒詛成為祝福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90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從心 哼出自由的呼喊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祢是我神 永活的神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全心讚頌祢 願祢導我一生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31364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今我願獻上頌讚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靈裏有種</a:t>
            </a: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愛慕 隨我口呼喊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21593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今我軟弱與眼淚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恩典中得釋放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施恩的主配得尊貴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今生只想敬拜上帝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20796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今我願獻上頌讚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靈裏有種</a:t>
            </a: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愛慕 隨我口呼喊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25669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今我軟弱與眼淚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恩典中得釋放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施恩的主配得尊貴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今生只想敬拜上帝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25607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除去我的軟弱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神讓我得著自由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今我遇見 我願意 我降服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36004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最美好的禮物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神為我甘願犧牲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來成就我新生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5688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除去我的軟弱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神讓我得著自由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今我遇見 我願意 我尋獲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32105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最美好的禮物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你賜我得救新生</a:t>
            </a: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尋回千百樣可能</a:t>
            </a:r>
            <a:endParaRPr lang="en-US" altLang="zh-TW" sz="6000" b="1" dirty="0" smtClean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願神祢導引</a:t>
            </a:r>
            <a:endParaRPr lang="zh-TW" altLang="en-US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31360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我們要高舉祢聖名  </a:t>
            </a:r>
            <a:endParaRPr lang="en-US" altLang="zh-HK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配得所有最大的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</a:t>
            </a: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b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我們要用全心和全意  </a:t>
            </a:r>
            <a:endParaRPr lang="en-US" altLang="zh-HK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來敬拜祢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19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今我願獻上頌讚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靈裏有種</a:t>
            </a: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愛慕 隨我口呼喊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20970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今我軟弱與眼淚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恩典中得釋放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施恩的主配得尊貴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今生只想敬拜上帝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13464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468F350-B622-8547-BBE3-10478E94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7" b="3722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施恩的主配得尊貴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一生敬拜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施恩的主配得尊貴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今生只想敬拜上帝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得著自由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曲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劉頌賢  </a:t>
            </a:r>
            <a:r>
              <a:rPr lang="en-US" altLang="zh-TW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Milk&amp;Honey</a:t>
            </a:r>
            <a:r>
              <a:rPr lang="en-US" altLang="zh-TW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36184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9"/>
            <a:ext cx="9157903" cy="6858000"/>
          </a:xfrm>
          <a:prstGeom prst="rect">
            <a:avLst/>
          </a:prstGeom>
        </p:spPr>
      </p:pic>
      <p:sp>
        <p:nvSpPr>
          <p:cNvPr id="137226" name="Rectangle 10"/>
          <p:cNvSpPr>
            <a:spLocks noChangeArrowheads="1"/>
          </p:cNvSpPr>
          <p:nvPr/>
        </p:nvSpPr>
        <p:spPr bwMode="auto">
          <a:xfrm>
            <a:off x="611190" y="577128"/>
            <a:ext cx="2236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lumMod val="5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主日經文</a:t>
            </a:r>
            <a:endParaRPr lang="en-US" altLang="zh-TW" sz="40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lumMod val="5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611190" y="1341440"/>
            <a:ext cx="4465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TW" altLang="en-US" sz="4000" b="1" dirty="0">
              <a:solidFill>
                <a:srgbClr val="70AD47">
                  <a:lumMod val="75000"/>
                </a:srgbClr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38100" dist="38100" dir="2700000" algn="tl">
                  <a:srgbClr val="FFFFFF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0" y="2651426"/>
          <a:ext cx="9144000" cy="2592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1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6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460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44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創世記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HK" altLang="en-US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19-34</a:t>
                      </a:r>
                      <a:r>
                        <a:rPr lang="zh-TW" altLang="en-US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節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舊約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頁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3141">
                <a:tc>
                  <a:txBody>
                    <a:bodyPr/>
                    <a:lstStyle/>
                    <a:p>
                      <a:r>
                        <a:rPr lang="zh-HK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HK" altLang="en-US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1-11</a:t>
                      </a:r>
                      <a:r>
                        <a:rPr lang="zh-TW" altLang="en-US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節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新約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r>
                        <a:rPr lang="en-US" altLang="zh-TW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HK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4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馬太福音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HK" altLang="en-US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1-9,18-23</a:t>
                      </a:r>
                      <a:r>
                        <a:rPr lang="zh-TW" altLang="en-US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節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新約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sz="3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HK" alt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lumMod val="50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HK" alt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lumMod val="50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 bwMode="auto">
          <a:xfrm>
            <a:off x="611190" y="1322201"/>
            <a:ext cx="69131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主題</a:t>
            </a:r>
            <a:r>
              <a:rPr lang="en-US" altLang="zh-TW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︰</a:t>
            </a:r>
            <a:r>
              <a:rPr lang="zh-TW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聽從主道</a:t>
            </a:r>
            <a:r>
              <a:rPr lang="en-US" altLang="zh-TW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· </a:t>
            </a:r>
            <a:r>
              <a:rPr lang="zh-TW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得享生命</a:t>
            </a:r>
            <a:endParaRPr lang="zh-HK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32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43821"/>
            <a:ext cx="9144000" cy="63401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en-US" altLang="zh-TW" sz="2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創世記</a:t>
            </a:r>
            <a:r>
              <a:rPr lang="en-US" altLang="zh-TW" sz="2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19</a:t>
            </a:r>
            <a:r>
              <a:rPr lang="en-US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r>
              <a:rPr lang="en-US" altLang="zh-TW" sz="2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zh-HK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hangingPunct="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這是亞伯拉罕的兒子以撒的後代。亞伯拉罕生以撒。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以撒四十歲時娶利百加為妻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利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百加是巴旦‧亞蘭地的亞蘭人彼土利的女兒，是亞蘭人拉班的妹妹。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以撒因他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妻子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生育，就為她祈求耶和華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90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24571"/>
            <a:ext cx="9144000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 hangingPunct="0"/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耶和華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應允他的祈求，他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妻子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利百加就懷了孕。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胎兒們在她腹中彼此相爭，她就說：「若是如此，我為甚麼會這樣呢？」她就去求問耶和華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HK" sz="5400" b="1" baseline="30000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耶和華對她說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defTabSz="457200"/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兩國在你腹中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3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301572"/>
            <a:ext cx="9144000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lvl="2" defTabSz="457200" hangingPunct="0"/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兩族要從你身上分立。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hangingPunct="0"/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這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族必強於那族；</a:t>
            </a:r>
          </a:p>
          <a:p>
            <a:pPr defTabSz="457200" hangingPunct="0"/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將來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大的要服侍小的。</a:t>
            </a:r>
          </a:p>
          <a:p>
            <a:pPr defTabSz="457200" hangingPunct="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到了生產的日期，看哪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腹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中是對雙胞胎。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先出生的身體帶紅，渾身有毛，好像皮衣；他們就給他起名叫以掃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40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320823"/>
            <a:ext cx="9144000" cy="606319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隨後，以掃的弟弟也出生，他的手抓住以掃的腳跟，因此給他起名叫雅各。兩個兒子出生時，以撒六十歲。</a:t>
            </a:r>
          </a:p>
          <a:p>
            <a:pPr defTabSz="457200" fontAlgn="t">
              <a:spcBef>
                <a:spcPts val="1200"/>
              </a:spcBef>
            </a:pP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兩個孩子漸漸長大，以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掃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善於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打獵，常在田野；雅各為人安靜，常住在帳棚裏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52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128318"/>
            <a:ext cx="9144000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以撒愛以掃，因為常吃他的野味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；利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百加卻愛雅各。</a:t>
            </a:r>
          </a:p>
          <a:p>
            <a:pPr defTabSz="457200" fontAlgn="t"/>
            <a:r>
              <a:rPr lang="en-US" altLang="zh-HK" sz="5400" b="1" baseline="-25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29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有一天，雅各熬了湯，以掃從田野回來，疲憊不堪。</a:t>
            </a:r>
            <a:r>
              <a:rPr lang="en-US" altLang="zh-HK" sz="5400" b="1" baseline="-25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以掃對雅各說：「我累死了，請你讓我吃這紅的，這紅的湯吧！」因此以掃又叫以東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27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128318"/>
            <a:ext cx="9144000" cy="67403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hangingPunct="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雅各說：「你今日把長子的名分賣給我吧。」 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32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以掃說：「看哪，我快要死了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這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長子的名分對我有甚麼用呢？」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33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雅各說：「你今日對我起誓吧。」以掃就向他起誓，把長子的名分賣給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雅各。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3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我們要歡迎祢來臨  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願祢來設立寶座在</a:t>
            </a:r>
            <a:r>
              <a:rPr lang="zh-TW" altLang="en-US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這裏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我們要張開口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不停讚美祢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046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128318"/>
            <a:ext cx="9144000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hangingPunct="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於是雅各把餅和豆湯給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掃，以掃吃喝以後，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起來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走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了。這樣，以掃輕看他長子的名分。</a:t>
            </a:r>
          </a:p>
          <a:p>
            <a:pPr defTabSz="457200" fontAlgn="t"/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fontAlgn="t"/>
            <a:endParaRPr lang="en-US" altLang="zh-TW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fontAlgn="t"/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27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43821"/>
            <a:ext cx="9144000" cy="63401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羅馬書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8</a:t>
            </a:r>
            <a:r>
              <a:rPr lang="zh-TW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1</a:t>
            </a:r>
            <a:r>
              <a:rPr lang="en-US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r>
              <a:rPr lang="en-US" altLang="zh-TW" sz="2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zh-HK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hangingPunct="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如今，那些在基督耶穌裏的人就不被定罪了。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賜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的聖靈的律，在基督耶穌裏從罪和死的律中把你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釋放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出來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律法既因肉體軟弱而無能為力，上帝就差遣自己的兒子成為罪身的樣子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23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34195"/>
            <a:ext cx="9144000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 hangingPunct="0">
              <a:spcBef>
                <a:spcPts val="1200"/>
              </a:spcBef>
            </a:pP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為了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對付罪，在肉體中定了罪，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為要使律法要求的義，實現在我們這不隨從肉體、只隨從聖靈去行的人身上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hangingPunct="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因為，隨從肉體的人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體貼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肉體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的事；隨從聖靈的人體貼聖靈的事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27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34195"/>
            <a:ext cx="9144000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>
              <a:spcBef>
                <a:spcPts val="600"/>
              </a:spcBef>
            </a:pP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體貼肉體就是死；體貼聖靈就是生命和平安。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因為體貼肉體就是與上帝為敵，對上帝的律法不順服，事實上也無法順服。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屬肉體的人無法使上帝喜悅。</a:t>
            </a:r>
          </a:p>
          <a:p>
            <a:pPr defTabSz="457200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如果上帝的靈住在你們裏面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00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34195"/>
            <a:ext cx="9144000" cy="507831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你們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就不屬肉體，而是屬聖靈了。人若沒有基督的靈，就不是屬基督的。</a:t>
            </a:r>
            <a:r>
              <a:rPr lang="en-US" altLang="zh-HK" sz="5400" b="1" baseline="-25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基督若在你們裏面，身體就因罪而死，靈卻因義而活。</a:t>
            </a:r>
            <a:r>
              <a:rPr lang="en-US" altLang="zh-HK" sz="5400" b="1" baseline="-25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然而，使耶穌從死人中復活的上帝的靈若住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55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34195"/>
            <a:ext cx="9144000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你們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裏面，那使基督從死人中復活的，也必藉著住在你們裏面的聖靈使你們必死的身體又活過來。</a:t>
            </a:r>
          </a:p>
          <a:p>
            <a:pPr defTabSz="457200" fontAlgn="t"/>
            <a:endParaRPr lang="en-US" altLang="zh-TW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fontAlgn="t"/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fontAlgn="t"/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22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-48126" y="214945"/>
            <a:ext cx="9144000" cy="63401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馬太福音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13</a:t>
            </a:r>
            <a:r>
              <a:rPr lang="zh-TW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1</a:t>
            </a:r>
            <a:r>
              <a:rPr lang="en-US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9, 18-23</a:t>
            </a:r>
            <a:r>
              <a:rPr lang="zh-TW" altLang="zh-HK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r>
              <a:rPr lang="en-US" altLang="zh-TW" sz="28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zh-HK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hangingPunct="0"/>
            <a:r>
              <a:rPr lang="en-US" altLang="zh-TW" sz="5400" b="1" baseline="30000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在那天，耶穌從房子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裏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出來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，坐在海邊。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有一大群人到他那裏聚集，他只好上船坐下，眾人都站在岸上。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他用比喻對他們講了許多話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說：「有一個撒種的出去撒種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90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05320"/>
            <a:ext cx="9240253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en-US" altLang="zh-HK" sz="5400" b="1" baseline="30000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他撒的時候，有的落在路旁，飛鳥來把它們吃掉了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有的落在土淺的石頭地上，因為土不深，很快就長出苗來，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太陽出來一曬，因為沒有根就枯乾了。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有的落在荊棘裏，荊棘長起來，把它擠住了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41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-48126" y="214945"/>
            <a:ext cx="9144000" cy="67403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en-US" altLang="zh-HK" sz="5400" b="1" baseline="30000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又有的落在好土裏，就結出果實，有一百倍的，有六十倍的，有三十倍的。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有耳的，就應當聽！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fontAlgn="t"/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「所以，你們要聽這撒種的比喻。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凡聽見天國的道而不明白的，那惡者就來，把撒在他心裏的奪了去；這就是撒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00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14945"/>
            <a:ext cx="9095874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路旁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的了。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撒在石頭地上的，就是人聽了道，立刻歡喜領受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HK" sz="5400" dirty="0">
                <a:solidFill>
                  <a:prstClr val="black"/>
                </a:solidFill>
              </a:rPr>
              <a:t> 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只因心裏沒有根，不過是暫時的，一旦為道遭受患難或迫害，立刻就跌倒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HK" sz="5400" b="1" baseline="30000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撒在荊棘裏的，就是人聽了道，後來有世上的憂慮、錢財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61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祢是我喜樂泉源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祢使我歡欣跳躍</a:t>
            </a:r>
            <a:endParaRPr lang="en-US" altLang="zh-HK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祢使我自由飛翔</a:t>
            </a:r>
            <a:r>
              <a:rPr lang="en-US" altLang="zh-HK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  <a:p>
            <a:pPr algn="ctr"/>
            <a:r>
              <a:rPr lang="zh-HK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不再被罪惡捆綁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55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6B4CF1-F18F-4977-B61D-1C5D7C4CF7B7}"/>
              </a:ext>
            </a:extLst>
          </p:cNvPr>
          <p:cNvSpPr/>
          <p:nvPr/>
        </p:nvSpPr>
        <p:spPr>
          <a:xfrm>
            <a:off x="0" y="214945"/>
            <a:ext cx="9095874" cy="59093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457200" fontAlgn="t"/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迷惑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把道擠住了，結不出果實。</a:t>
            </a:r>
            <a:r>
              <a:rPr lang="en-US" altLang="zh-HK" sz="5400" b="1" baseline="30000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撒在好土裏的，</a:t>
            </a:r>
            <a:r>
              <a:rPr lang="zh-TW" altLang="zh-HK" sz="54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5400" b="1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5400" b="1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zh-HK" sz="54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聽了道，明白了，後來結了果實，有一百倍的，有六十倍的，有三十倍的。」</a:t>
            </a:r>
          </a:p>
          <a:p>
            <a:pPr defTabSz="457200" fontAlgn="t"/>
            <a:endParaRPr lang="zh-TW" altLang="zh-HK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fontAlgn="t"/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76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483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6D1204-92D1-44A8-AA77-E0CAB1A34778}"/>
              </a:ext>
            </a:extLst>
          </p:cNvPr>
          <p:cNvSpPr/>
          <p:nvPr/>
        </p:nvSpPr>
        <p:spPr>
          <a:xfrm>
            <a:off x="1159474" y="1118647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講道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616D1204-92D1-44A8-AA77-E0CAB1A34778}"/>
              </a:ext>
            </a:extLst>
          </p:cNvPr>
          <p:cNvSpPr/>
          <p:nvPr/>
        </p:nvSpPr>
        <p:spPr>
          <a:xfrm>
            <a:off x="2853368" y="3771109"/>
            <a:ext cx="4464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劉建良牧師</a:t>
            </a:r>
            <a:endParaRPr kumimoji="1" lang="zh-TW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616D1204-92D1-44A8-AA77-E0CAB1A34778}"/>
              </a:ext>
            </a:extLst>
          </p:cNvPr>
          <p:cNvSpPr/>
          <p:nvPr/>
        </p:nvSpPr>
        <p:spPr>
          <a:xfrm>
            <a:off x="1159473" y="2420888"/>
            <a:ext cx="74100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聽從主道，得享生命</a:t>
            </a:r>
            <a:endParaRPr kumimoji="1" lang="zh-TW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我們用敬拜爭戰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我們用禱告改變</a:t>
            </a:r>
            <a:r>
              <a:rPr lang="zh-TW" altLang="en-US" sz="6000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世界</a:t>
            </a:r>
            <a:endParaRPr lang="en-US" altLang="zh-TW" sz="6000" b="1" dirty="0" smtClean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58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聖靈要更新澆灌我們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是耶穌時代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35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看哪  猶大獅子已得勝 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眾聖徒預備朝見祂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50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少年人看異象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老年人要作異夢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29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聽到錫安的號角響起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萬國萬民都要顫抖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耶和華日子將到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光明將除去黑暗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24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我們要看到神的榮耀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62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我們用敬拜爭戰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我們用禱告改變世界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13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祢是我永生盼望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祢愛有無比力量</a:t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從今時直到永遠  </a:t>
            </a:r>
            <a:endParaRPr lang="en-US" altLang="zh-TW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祢應許不會改變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33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聖靈要更新澆灌我們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是耶穌時代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聽到錫安的號角響起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萬國萬民都要顫抖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耶和華日子將到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光明將除去黑暗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86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我們要看到神的榮耀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54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我們用敬拜爭戰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我們用禱告改變世界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87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聖靈要更新澆灌我們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是耶穌時代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07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我們用敬拜爭戰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我們用禱告改變世界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96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聖靈要更新澆灌我們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是耶穌時代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90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87CEFA1-F882-4F13-AA14-913836DE48BA}"/>
              </a:ext>
            </a:extLst>
          </p:cNvPr>
          <p:cNvSpPr txBox="1"/>
          <p:nvPr/>
        </p:nvSpPr>
        <p:spPr>
          <a:xfrm>
            <a:off x="0" y="2636912"/>
            <a:ext cx="9062976" cy="1015663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6000" b="1" dirty="0" smtClean="0">
                <a:ln w="0" cmpd="sng">
                  <a:solidFill>
                    <a:srgbClr val="FFFFFF">
                      <a:alpha val="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C9900"/>
                  </a:glow>
                  <a:outerShdw blurRad="215900" dir="36000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奉  獻</a:t>
            </a:r>
            <a:endParaRPr lang="zh-HK" alt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我們要看到神的榮耀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852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我們要看到神的榮耀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72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1E69C490-AB62-2C4E-95D4-62E0AF38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E963680-19EF-504A-BC58-BF7B6455F665}"/>
              </a:ext>
            </a:extLst>
          </p:cNvPr>
          <p:cNvSpPr txBox="1"/>
          <p:nvPr/>
        </p:nvSpPr>
        <p:spPr>
          <a:xfrm>
            <a:off x="6224155" y="68060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225319"/>
            <a:ext cx="9143999" cy="37856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祢的寶血有能力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能醫治一切的傷口</a:t>
            </a:r>
            <a:b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祢的復活能改變 </a:t>
            </a:r>
          </a:p>
          <a:p>
            <a:pPr algn="ctr"/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一切的咒詛成為祝福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喜樂泉源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曲</a:t>
            </a:r>
            <a:r>
              <a:rPr lang="en-US" altLang="zh-TW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余盈</a:t>
            </a:r>
            <a:r>
              <a:rPr lang="zh-HK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盈    </a:t>
            </a:r>
            <a:r>
              <a:rPr lang="zh-TW" altLang="en-U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TW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76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我們要看到神的榮耀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49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我們要看到神的榮耀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1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我們用敬拜爭戰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我們用禱告改變世界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820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聖靈要更新澆灌我們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是耶穌時代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8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9389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我們用敬拜爭戰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我們用禱告改變世界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76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聖靈要更新澆灌我們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  是耶穌時代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62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E4F0CDA-D777-9C4D-9830-6A8E9EE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5" t="7372" r="4982" b="3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1015663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因為神的復興將來到</a:t>
            </a:r>
          </a:p>
        </p:txBody>
      </p:sp>
      <p:sp>
        <p:nvSpPr>
          <p:cNvPr id="5" name="矩形 4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這世代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曲：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鄭耀華</a:t>
            </a:r>
            <a:r>
              <a:rPr lang="en-US" altLang="zh-HK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江韶恩、鄭耀華  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讚美</a:t>
            </a:r>
            <a:r>
              <a:rPr lang="zh-HK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之泉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09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人再可手牽手  沒界限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以愛  真心相顧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互悔罪  互恕罪  尋求公義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55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286232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能再可張開手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願放下  人生苦怨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十架上  贖眾罪  赦免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48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B2A9B70-7849-424A-90AA-8BC9B647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4" b="407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43C10A7-F552-544E-BDFC-D7A7B71BEA30}"/>
              </a:ext>
            </a:extLst>
          </p:cNvPr>
          <p:cNvSpPr txBox="1"/>
          <p:nvPr/>
        </p:nvSpPr>
        <p:spPr>
          <a:xfrm>
            <a:off x="9725891" y="23535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sz="135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D415AA-54A6-594C-B5DB-6BBE5E913CE5}"/>
              </a:ext>
            </a:extLst>
          </p:cNvPr>
          <p:cNvSpPr txBox="1"/>
          <p:nvPr/>
        </p:nvSpPr>
        <p:spPr>
          <a:xfrm>
            <a:off x="1" y="1327952"/>
            <a:ext cx="9144000" cy="378565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潔淨純真  我心所慕</a:t>
            </a:r>
            <a:b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萬籟恬靜  美麗如畫</a:t>
            </a:r>
            <a:endParaRPr lang="en-US" altLang="zh-TW" sz="6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讚頌如詩  我心所願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萬物唱和  見證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12633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我心所慕（這是天父世界）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曲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</a:t>
            </a:r>
            <a:r>
              <a:rPr lang="en-US" altLang="zh-TW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霍志鵬  </a:t>
            </a:r>
            <a:r>
              <a:rPr lang="en-US" altLang="zh-HK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TWS </a:t>
            </a:r>
            <a:r>
              <a:rPr lang="zh-HK" altLang="en-US" sz="2000" b="1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敬拜者使團</a:t>
            </a:r>
            <a:endParaRPr lang="en-US" altLang="zh-TW" sz="20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6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4304</Words>
  <Application>Microsoft Office PowerPoint</Application>
  <PresentationFormat>如螢幕大小 (4:3)</PresentationFormat>
  <Paragraphs>433</Paragraphs>
  <Slides>133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133</vt:i4>
      </vt:variant>
    </vt:vector>
  </HeadingPairs>
  <TitlesOfParts>
    <vt:vector size="159" baseType="lpstr">
      <vt:lpstr>LiHei Pro Medium</vt:lpstr>
      <vt:lpstr>MS Mincho</vt:lpstr>
      <vt:lpstr>Songti TC</vt:lpstr>
      <vt:lpstr>Wawati TC</vt:lpstr>
      <vt:lpstr>華康中特圓體(P)</vt:lpstr>
      <vt:lpstr>Microsoft JhengHei</vt:lpstr>
      <vt:lpstr>Microsoft JhengHei</vt:lpstr>
      <vt:lpstr>新細明體</vt:lpstr>
      <vt:lpstr>標楷體</vt:lpstr>
      <vt:lpstr>Arial</vt:lpstr>
      <vt:lpstr>Calibri</vt:lpstr>
      <vt:lpstr>Calibri Light</vt:lpstr>
      <vt:lpstr>Century Gothic</vt:lpstr>
      <vt:lpstr>Impact</vt:lpstr>
      <vt:lpstr>Matura MT Script Capitals</vt:lpstr>
      <vt:lpstr>Rockwell Condensed</vt:lpstr>
      <vt:lpstr>Times New Roman</vt:lpstr>
      <vt:lpstr>Tw Cen MT</vt:lpstr>
      <vt:lpstr>Wingdings</vt:lpstr>
      <vt:lpstr>Wingdings 3</vt:lpstr>
      <vt:lpstr>Office 佈景主題</vt:lpstr>
      <vt:lpstr>1_Office 佈景主題</vt:lpstr>
      <vt:lpstr>切割線</vt:lpstr>
      <vt:lpstr>小水滴</vt:lpstr>
      <vt:lpstr>2_Office 佈景主題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循道衛理聯合教會安素堂 青少年事工分享及展望</vt:lpstr>
      <vt:lpstr>2020青少年事工架構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Regina</cp:lastModifiedBy>
  <cp:revision>98</cp:revision>
  <dcterms:created xsi:type="dcterms:W3CDTF">2020-06-27T14:57:17Z</dcterms:created>
  <dcterms:modified xsi:type="dcterms:W3CDTF">2020-07-11T03:14:49Z</dcterms:modified>
</cp:coreProperties>
</file>