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sldIdLst>
    <p:sldId id="256" r:id="rId2"/>
    <p:sldId id="259" r:id="rId3"/>
    <p:sldId id="386" r:id="rId4"/>
    <p:sldId id="411" r:id="rId5"/>
    <p:sldId id="387" r:id="rId6"/>
    <p:sldId id="407" r:id="rId7"/>
    <p:sldId id="389" r:id="rId8"/>
    <p:sldId id="408" r:id="rId9"/>
    <p:sldId id="388" r:id="rId10"/>
    <p:sldId id="409" r:id="rId11"/>
    <p:sldId id="410" r:id="rId12"/>
    <p:sldId id="390" r:id="rId13"/>
    <p:sldId id="385" r:id="rId14"/>
    <p:sldId id="276" r:id="rId15"/>
    <p:sldId id="307" r:id="rId16"/>
    <p:sldId id="268" r:id="rId17"/>
    <p:sldId id="269" r:id="rId18"/>
    <p:sldId id="308" r:id="rId19"/>
    <p:sldId id="270" r:id="rId20"/>
    <p:sldId id="271" r:id="rId21"/>
    <p:sldId id="272" r:id="rId22"/>
    <p:sldId id="273" r:id="rId23"/>
    <p:sldId id="257" r:id="rId24"/>
    <p:sldId id="285" r:id="rId25"/>
    <p:sldId id="278" r:id="rId26"/>
    <p:sldId id="279" r:id="rId27"/>
    <p:sldId id="280" r:id="rId28"/>
    <p:sldId id="281" r:id="rId29"/>
    <p:sldId id="282" r:id="rId30"/>
    <p:sldId id="283" r:id="rId31"/>
    <p:sldId id="267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36" r:id="rId46"/>
    <p:sldId id="265" r:id="rId47"/>
    <p:sldId id="338" r:id="rId48"/>
    <p:sldId id="337" r:id="rId49"/>
    <p:sldId id="339" r:id="rId50"/>
    <p:sldId id="340" r:id="rId51"/>
    <p:sldId id="342" r:id="rId52"/>
    <p:sldId id="341" r:id="rId53"/>
    <p:sldId id="344" r:id="rId54"/>
    <p:sldId id="345" r:id="rId55"/>
    <p:sldId id="347" r:id="rId56"/>
    <p:sldId id="348" r:id="rId57"/>
    <p:sldId id="346" r:id="rId58"/>
    <p:sldId id="350" r:id="rId59"/>
    <p:sldId id="349" r:id="rId60"/>
    <p:sldId id="351" r:id="rId61"/>
    <p:sldId id="353" r:id="rId62"/>
    <p:sldId id="352" r:id="rId63"/>
    <p:sldId id="355" r:id="rId64"/>
    <p:sldId id="354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06" r:id="rId75"/>
    <p:sldId id="384" r:id="rId76"/>
    <p:sldId id="309" r:id="rId77"/>
    <p:sldId id="310" r:id="rId78"/>
    <p:sldId id="311" r:id="rId79"/>
    <p:sldId id="312" r:id="rId80"/>
    <p:sldId id="313" r:id="rId81"/>
    <p:sldId id="314" r:id="rId82"/>
    <p:sldId id="315" r:id="rId83"/>
    <p:sldId id="316" r:id="rId84"/>
    <p:sldId id="317" r:id="rId85"/>
    <p:sldId id="318" r:id="rId86"/>
    <p:sldId id="319" r:id="rId87"/>
    <p:sldId id="320" r:id="rId88"/>
    <p:sldId id="321" r:id="rId89"/>
    <p:sldId id="322" r:id="rId90"/>
    <p:sldId id="366" r:id="rId91"/>
    <p:sldId id="332" r:id="rId92"/>
    <p:sldId id="368" r:id="rId93"/>
    <p:sldId id="333" r:id="rId94"/>
    <p:sldId id="369" r:id="rId95"/>
    <p:sldId id="325" r:id="rId96"/>
    <p:sldId id="326" r:id="rId97"/>
    <p:sldId id="412" r:id="rId98"/>
    <p:sldId id="327" r:id="rId99"/>
    <p:sldId id="328" r:id="rId100"/>
    <p:sldId id="329" r:id="rId101"/>
    <p:sldId id="330" r:id="rId102"/>
    <p:sldId id="370" r:id="rId103"/>
    <p:sldId id="331" r:id="rId104"/>
    <p:sldId id="295" r:id="rId105"/>
    <p:sldId id="297" r:id="rId106"/>
    <p:sldId id="298" r:id="rId107"/>
    <p:sldId id="299" r:id="rId108"/>
    <p:sldId id="300" r:id="rId109"/>
    <p:sldId id="301" r:id="rId110"/>
    <p:sldId id="302" r:id="rId111"/>
    <p:sldId id="303" r:id="rId112"/>
    <p:sldId id="334" r:id="rId113"/>
    <p:sldId id="391" r:id="rId114"/>
    <p:sldId id="392" r:id="rId115"/>
    <p:sldId id="400" r:id="rId116"/>
    <p:sldId id="393" r:id="rId117"/>
    <p:sldId id="394" r:id="rId118"/>
    <p:sldId id="401" r:id="rId119"/>
    <p:sldId id="399" r:id="rId120"/>
    <p:sldId id="402" r:id="rId121"/>
    <p:sldId id="403" r:id="rId122"/>
    <p:sldId id="404" r:id="rId123"/>
    <p:sldId id="405" r:id="rId124"/>
    <p:sldId id="406" r:id="rId125"/>
    <p:sldId id="305" r:id="rId126"/>
    <p:sldId id="335" r:id="rId127"/>
    <p:sldId id="304" r:id="rId1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5332"/>
    <a:srgbClr val="85717C"/>
    <a:srgbClr val="595D2B"/>
    <a:srgbClr val="6C5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69A14-0675-4C15-9762-5DA771DE40E3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503E9-1C70-41EA-ABE5-469DBB04E5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91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F10876A-5FAA-4D60-AB74-0847CE4BAA01}" type="slidenum">
              <a:rPr lang="zh-TW" altLang="en-US">
                <a:solidFill>
                  <a:prstClr val="black"/>
                </a:solidFill>
              </a:rPr>
              <a:pPr/>
              <a:t>77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23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C389E44-DA69-4361-8C08-CE30207C04D7}" type="slidenum">
              <a:rPr lang="zh-TW" altLang="en-US">
                <a:solidFill>
                  <a:prstClr val="black"/>
                </a:solidFill>
              </a:rPr>
              <a:pPr/>
              <a:t>86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2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DD97536-C11E-490A-B83C-98290176E0DC}" type="slidenum">
              <a:rPr lang="zh-TW" altLang="en-US">
                <a:solidFill>
                  <a:prstClr val="black"/>
                </a:solidFill>
              </a:rPr>
              <a:pPr/>
              <a:t>87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6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71B1B36-F0B2-4B06-B84D-8856E4B36BC0}" type="slidenum">
              <a:rPr lang="zh-TW" altLang="en-US">
                <a:solidFill>
                  <a:prstClr val="black"/>
                </a:solidFill>
              </a:rPr>
              <a:pPr/>
              <a:t>88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86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A58A43-3058-430D-B1FA-423CEA46AAF1}" type="slidenum">
              <a:rPr lang="zh-TW" altLang="en-US">
                <a:solidFill>
                  <a:prstClr val="black"/>
                </a:solidFill>
              </a:rPr>
              <a:pPr/>
              <a:t>89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A58A43-3058-430D-B1FA-423CEA46AAF1}" type="slidenum">
              <a:rPr lang="zh-TW" altLang="en-US">
                <a:solidFill>
                  <a:prstClr val="black"/>
                </a:solidFill>
              </a:rPr>
              <a:pPr/>
              <a:t>90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4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A58A43-3058-430D-B1FA-423CEA46AAF1}" type="slidenum">
              <a:rPr lang="zh-TW" altLang="en-US">
                <a:solidFill>
                  <a:prstClr val="black"/>
                </a:solidFill>
              </a:rPr>
              <a:pPr/>
              <a:t>91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4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A58A43-3058-430D-B1FA-423CEA46AAF1}" type="slidenum">
              <a:rPr lang="zh-TW" altLang="en-US">
                <a:solidFill>
                  <a:prstClr val="black"/>
                </a:solidFill>
              </a:rPr>
              <a:pPr/>
              <a:t>92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4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A58A43-3058-430D-B1FA-423CEA46AAF1}" type="slidenum">
              <a:rPr lang="zh-TW" altLang="en-US">
                <a:solidFill>
                  <a:prstClr val="black"/>
                </a:solidFill>
              </a:rPr>
              <a:pPr/>
              <a:t>93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0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A58A43-3058-430D-B1FA-423CEA46AAF1}" type="slidenum">
              <a:rPr lang="zh-TW" altLang="en-US">
                <a:solidFill>
                  <a:prstClr val="black"/>
                </a:solidFill>
              </a:rPr>
              <a:pPr/>
              <a:t>94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122205E-9CA6-45DD-8B85-219064F3EAE0}" type="slidenum">
              <a:rPr lang="zh-TW" altLang="en-US">
                <a:solidFill>
                  <a:prstClr val="black"/>
                </a:solidFill>
              </a:rPr>
              <a:pPr/>
              <a:t>95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7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33E09E1-80C6-403E-A277-96D002470B80}" type="slidenum">
              <a:rPr lang="zh-TW" altLang="en-US">
                <a:solidFill>
                  <a:prstClr val="black"/>
                </a:solidFill>
              </a:rPr>
              <a:pPr/>
              <a:t>78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76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5C83E55-8C8B-4265-9B1D-64DF0C534054}" type="slidenum">
              <a:rPr lang="zh-TW" altLang="en-US">
                <a:solidFill>
                  <a:prstClr val="black"/>
                </a:solidFill>
              </a:rPr>
              <a:pPr/>
              <a:t>96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95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6200948-48B8-4F30-B103-A7E47E4A4A29}" type="slidenum">
              <a:rPr lang="zh-TW" altLang="en-US">
                <a:solidFill>
                  <a:prstClr val="black"/>
                </a:solidFill>
              </a:rPr>
              <a:pPr/>
              <a:t>97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2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6200948-48B8-4F30-B103-A7E47E4A4A29}" type="slidenum">
              <a:rPr lang="zh-TW" altLang="en-US">
                <a:solidFill>
                  <a:prstClr val="black"/>
                </a:solidFill>
              </a:rPr>
              <a:pPr/>
              <a:t>98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38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C28406E-CD6A-4757-964B-C25A0B3C9EA7}" type="slidenum">
              <a:rPr lang="zh-TW" altLang="en-US">
                <a:solidFill>
                  <a:prstClr val="black"/>
                </a:solidFill>
              </a:rPr>
              <a:pPr/>
              <a:t>99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5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96998A-220F-4EB3-A8B7-C53B6CDF6B08}" type="slidenum">
              <a:rPr lang="zh-TW" altLang="en-US">
                <a:solidFill>
                  <a:prstClr val="black"/>
                </a:solidFill>
              </a:rPr>
              <a:pPr/>
              <a:t>100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1A2A1-C186-47CC-9D9C-4DAD39762EF8}" type="slidenum">
              <a:rPr lang="zh-TW" altLang="en-US">
                <a:solidFill>
                  <a:prstClr val="black"/>
                </a:solidFill>
              </a:rPr>
              <a:pPr/>
              <a:t>101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28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1A2A1-C186-47CC-9D9C-4DAD39762EF8}" type="slidenum">
              <a:rPr lang="zh-TW" altLang="en-US">
                <a:solidFill>
                  <a:prstClr val="black"/>
                </a:solidFill>
              </a:rPr>
              <a:pPr/>
              <a:t>102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58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4076D86-3161-4D98-BB88-CF37C7FC4916}" type="slidenum">
              <a:rPr lang="zh-TW" altLang="en-US">
                <a:solidFill>
                  <a:prstClr val="black"/>
                </a:solidFill>
              </a:rPr>
              <a:pPr/>
              <a:t>103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33E09E1-80C6-403E-A277-96D002470B80}" type="slidenum">
              <a:rPr lang="zh-TW" altLang="en-US">
                <a:solidFill>
                  <a:prstClr val="black"/>
                </a:solidFill>
              </a:rPr>
              <a:pPr/>
              <a:t>79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F45B790-41ED-49CB-A657-5EBA1A3D243B}" type="slidenum">
              <a:rPr lang="zh-TW" altLang="en-US">
                <a:solidFill>
                  <a:prstClr val="black"/>
                </a:solidFill>
              </a:rPr>
              <a:pPr/>
              <a:t>80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9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F45B790-41ED-49CB-A657-5EBA1A3D243B}" type="slidenum">
              <a:rPr lang="zh-TW" altLang="en-US">
                <a:solidFill>
                  <a:prstClr val="black"/>
                </a:solidFill>
              </a:rPr>
              <a:pPr/>
              <a:t>81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5CD1A92-AF12-409C-A492-42841D896AA7}" type="slidenum">
              <a:rPr lang="zh-TW" altLang="en-US">
                <a:solidFill>
                  <a:prstClr val="black"/>
                </a:solidFill>
              </a:rPr>
              <a:pPr/>
              <a:t>82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4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5CD1A92-AF12-409C-A492-42841D896AA7}" type="slidenum">
              <a:rPr lang="zh-TW" altLang="en-US">
                <a:solidFill>
                  <a:prstClr val="black"/>
                </a:solidFill>
              </a:rPr>
              <a:pPr/>
              <a:t>83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3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69F5620-26E3-4A76-9FEF-9956AF686AE5}" type="slidenum">
              <a:rPr lang="zh-TW" altLang="en-US">
                <a:solidFill>
                  <a:prstClr val="black"/>
                </a:solidFill>
              </a:rPr>
              <a:pPr/>
              <a:t>84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/>
              <a:t>′</a:t>
            </a:r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912A60E-3CEA-4805-9358-A37C634CD9CB}" type="slidenum">
              <a:rPr lang="zh-TW" altLang="en-US">
                <a:solidFill>
                  <a:prstClr val="black"/>
                </a:solidFill>
              </a:rPr>
              <a:pPr/>
              <a:t>85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1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5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2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9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6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8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8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78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7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28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09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20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78C3-C8EA-430C-BF97-DB51A66A1904}" type="datetimeFigureOut">
              <a:rPr lang="zh-TW" altLang="en-US" smtClean="0"/>
              <a:t>2023/7/28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2DE2-AB7E-4B84-A498-3B38E6C44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05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3.jp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3.jp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3.jp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3.jp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3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3.jp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3.jp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3.jp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3.jp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3.jp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253792-EE67-4A7E-AB03-395F3A260C5C}"/>
              </a:ext>
            </a:extLst>
          </p:cNvPr>
          <p:cNvSpPr/>
          <p:nvPr/>
        </p:nvSpPr>
        <p:spPr>
          <a:xfrm>
            <a:off x="0" y="502672"/>
            <a:ext cx="68791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580" eaLnBrk="0" fontAlgn="base" hangingPunct="0">
              <a:defRPr/>
            </a:pPr>
            <a:r>
              <a:rPr kumimoji="1" lang="zh-TW" altLang="en-US" sz="44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循道衞理聯合教會</a:t>
            </a:r>
            <a:endParaRPr kumimoji="1" lang="en-HK" altLang="zh-TW" sz="44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  <a:p>
            <a:pPr lvl="0" algn="ctr" defTabSz="449580" eaLnBrk="0" fontAlgn="base" hangingPunct="0">
              <a:defRPr/>
            </a:pPr>
            <a:r>
              <a:rPr kumimoji="1" lang="zh-TW" alt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安素堂</a:t>
            </a:r>
            <a:endParaRPr kumimoji="1" lang="en-US" altLang="zh-TW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  <a:p>
            <a:pPr lvl="0" algn="ctr" defTabSz="449580" eaLnBrk="0" fontAlgn="base" hangingPunct="0">
              <a:defRPr/>
            </a:pPr>
            <a:r>
              <a:rPr kumimoji="1"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主日</a:t>
            </a:r>
            <a:r>
              <a:rPr kumimoji="1" lang="zh-TW" alt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崇拜</a:t>
            </a:r>
            <a:endParaRPr kumimoji="1" lang="en-US" altLang="zh-TW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  <a:p>
            <a:pPr lvl="0" algn="ctr" defTabSz="449580" eaLnBrk="0" fontAlgn="base" hangingPunct="0">
              <a:defRPr/>
            </a:pPr>
            <a:r>
              <a:rPr kumimoji="1" lang="zh-TW" altLang="en-US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20</a:t>
            </a:r>
            <a:r>
              <a:rPr kumimoji="1" lang="zh-TW" altLang="en-US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en-US" altLang="zh-TW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年</a:t>
            </a:r>
            <a:r>
              <a:rPr kumimoji="1" lang="en-US" altLang="zh-TW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7</a:t>
            </a:r>
            <a:r>
              <a:rPr kumimoji="1" lang="zh-TW" altLang="en-US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月</a:t>
            </a:r>
            <a:r>
              <a:rPr kumimoji="1" lang="en-US" altLang="zh-TW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30</a:t>
            </a:r>
            <a:r>
              <a:rPr kumimoji="1" lang="zh-TW" altLang="en-US" sz="40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8339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85344"/>
            <a:ext cx="6534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榮光永耀座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敢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私心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光彩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2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6876288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(2)</a:t>
            </a:r>
            <a:r>
              <a:rPr kumimoji="1"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可以得着公義的冠冕：</a:t>
            </a:r>
            <a:endParaRPr kumimoji="1" lang="zh-HK" alt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939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905" b="21101"/>
          <a:stretch>
            <a:fillRect/>
          </a:stretch>
        </p:blipFill>
        <p:spPr bwMode="auto">
          <a:xfrm>
            <a:off x="1" y="969519"/>
            <a:ext cx="6902500" cy="27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0" y="0"/>
            <a:ext cx="68031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我們愛，因為上帝先愛我們</a:t>
            </a: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</a:t>
            </a: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將他的獨生子賜給我們</a:t>
            </a: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他的生命成為我們的贖罪祭，這就是愛。因此，這愛</a:t>
            </a: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endParaRPr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</a:t>
            </a: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的愛，而是犧牲捨己的愛；</a:t>
            </a:r>
            <a:endParaRPr lang="zh-TW" altLang="zh-HK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72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0" y="0"/>
            <a:ext cx="68031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這愛不是謀求短暫歡愉的愛</a:t>
            </a: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追尋永恒不息的愛；這</a:t>
            </a: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endParaRPr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被患難、困苦、逼迫</a:t>
            </a: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刀劍</a:t>
            </a: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所隔絕，因為這愛是</a:t>
            </a: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endParaRPr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耶穌基督這塊堅固的盤石上。</a:t>
            </a:r>
            <a:endParaRPr lang="zh-TW" altLang="zh-HK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7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881" y="0"/>
            <a:ext cx="6759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各位弟兄姊妹，你願意為基督耶穌的緣故付出你的愛嗎？</a:t>
            </a:r>
          </a:p>
        </p:txBody>
      </p:sp>
      <p:pic>
        <p:nvPicPr>
          <p:cNvPr id="44035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2" y="1162570"/>
            <a:ext cx="5333079" cy="28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1785104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主愛盛載深恩的愛</a:t>
            </a:r>
            <a:endParaRPr lang="en-US" altLang="zh-TW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令我交出一生 願意變改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559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-2" y="0"/>
            <a:ext cx="6804563" cy="1785104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這新一章揭開</a:t>
            </a:r>
            <a:endParaRPr lang="en-US" altLang="zh-TW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榮耀里程上帝恩滿載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947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-2" y="5649"/>
            <a:ext cx="6804563" cy="1785104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神國度擴張 萬國皆頌揚</a:t>
            </a:r>
            <a:endParaRPr lang="en-HK" altLang="zh-TW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那一天凱歌定更響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25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1785104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前進未退縮 共並肩踏上</a:t>
            </a:r>
            <a:endParaRPr lang="en-HK" altLang="zh-TW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儘管沿路滿風霜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64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1785104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凡事順或逆 仍遵主心意</a:t>
            </a:r>
            <a:endParaRPr lang="en-US" altLang="zh-TW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倚靠主是我力量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17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1785104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良善盡忠</a:t>
            </a:r>
            <a:endParaRPr lang="en-US" altLang="zh-TW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終必得到榮耀讚賞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221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34112"/>
            <a:ext cx="6534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求賜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燃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向主 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火熱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心腸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18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-2" y="0"/>
            <a:ext cx="6804563" cy="1785104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流淚或乏力</a:t>
            </a:r>
            <a:endParaRPr lang="en-US" altLang="zh-TW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仍堅守不變天國異象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8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1015663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1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一起向國度同心走上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3A9D4-E6D6-46A5-B9B8-C4759983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5729"/>
            <a:ext cx="680456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榮耀里程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：劉穎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詞：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張滿源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95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1426464"/>
            <a:ext cx="6804563" cy="96949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奉獻</a:t>
            </a:r>
            <a:r>
              <a:rPr lang="en-US" altLang="zh-TW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-</a:t>
            </a:r>
            <a:endParaRPr lang="zh-TW" alt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121920"/>
            <a:ext cx="6804563" cy="2354491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退堂詩</a:t>
            </a:r>
            <a:endParaRPr lang="en-US" altLang="zh-TW" sz="4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畢生愛主</a:t>
            </a:r>
            <a:r>
              <a:rPr lang="zh-TW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歌</a:t>
            </a:r>
            <a:endParaRPr lang="en-US" altLang="zh-TW" sz="5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普頌</a:t>
            </a:r>
            <a:r>
              <a:rPr lang="en-US" altLang="zh-TW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352</a:t>
            </a:r>
            <a:r>
              <a:rPr lang="zh-TW" alt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首</a:t>
            </a:r>
            <a:endParaRPr lang="zh-TW" alt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89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121920"/>
            <a:ext cx="6804563" cy="241604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退堂詩</a:t>
            </a:r>
            <a:endParaRPr lang="en-US" altLang="zh-TW" sz="4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畢生愛主</a:t>
            </a:r>
            <a:r>
              <a:rPr lang="zh-TW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歌</a:t>
            </a:r>
            <a:endParaRPr lang="en-US" altLang="zh-TW" sz="5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普頌</a:t>
            </a:r>
            <a:r>
              <a:rPr lang="en-US" altLang="zh-TW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352</a:t>
            </a:r>
            <a:r>
              <a:rPr lang="zh-TW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accent1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首</a:t>
            </a:r>
            <a:endParaRPr lang="zh-TW" alt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725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2723823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lvl="0" indent="-622300">
              <a:buFont typeface="+mj-lt"/>
              <a:buAutoNum type="arabicPeriod"/>
            </a:pP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我愛我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印於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豈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因望入天堂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tabLst>
                <a:tab pos="622300" algn="l"/>
              </a:tabLst>
            </a:pP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43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-1"/>
            <a:ext cx="6804563" cy="189282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lvl="0" indent="-622300">
              <a:buFont typeface="+mj-lt"/>
              <a:buAutoNum type="arabicPeriod"/>
            </a:pP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豈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因我若不愛我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必永遠死亡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?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1167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-1"/>
            <a:ext cx="6804563" cy="2723823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lvl="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5400" dirty="0" smtClean="0"/>
              <a:t>.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憶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我救主在十架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抱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我挨近身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旁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95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-1"/>
            <a:ext cx="6804563" cy="189282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lvl="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5400" dirty="0" smtClean="0"/>
              <a:t>.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我忍受短釘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長槍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世態炎涼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457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121920"/>
            <a:ext cx="6804563" cy="2723823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5400" dirty="0" smtClean="0"/>
              <a:t>.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萬種憂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般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磨折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痛苦血流如注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/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9612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34112"/>
            <a:ext cx="6534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至所有 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祭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壇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燃一片 天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火神光。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阿們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0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121920"/>
            <a:ext cx="6804563" cy="189282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5400" dirty="0" smtClean="0"/>
              <a:t>.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捨身成仁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罪人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哀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我甘心叛主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239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2723823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5400" dirty="0" smtClean="0"/>
              <a:t>.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我主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至聖救主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我愛主真誠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!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/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565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04563" cy="189282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altLang="zh-TW" sz="9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accent1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62230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5400" dirty="0" smtClean="0"/>
              <a:t>.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因企慕天堂福樂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，解脫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地獄沉淪。 </a:t>
            </a:r>
          </a:p>
        </p:txBody>
      </p:sp>
    </p:spTree>
    <p:extLst>
      <p:ext uri="{BB962C8B-B14F-4D97-AF65-F5344CB8AC3E}">
        <p14:creationId xmlns:p14="http://schemas.microsoft.com/office/powerpoint/2010/main" val="379610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121920"/>
            <a:ext cx="6804563" cy="2585323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marL="62230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5400" dirty="0" smtClean="0"/>
              <a:t>.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我今愛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何事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非希求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賞賜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536575"/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71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00673" cy="41460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121920"/>
            <a:ext cx="6804563" cy="2585323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marL="622300" indent="-622300"/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5400" dirty="0" smtClean="0"/>
              <a:t>.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祇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因我主曾先愛我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誓終生愛主。　</a:t>
            </a:r>
          </a:p>
          <a:p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92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18;p40">
            <a:extLst>
              <a:ext uri="{FF2B5EF4-FFF2-40B4-BE49-F238E27FC236}">
                <a16:creationId xmlns:a16="http://schemas.microsoft.com/office/drawing/2014/main" xmlns="" id="{EB1ED0E6-9D78-456C-B443-97F33C9CD6B2}"/>
              </a:ext>
            </a:extLst>
          </p:cNvPr>
          <p:cNvSpPr txBox="1"/>
          <p:nvPr/>
        </p:nvSpPr>
        <p:spPr>
          <a:xfrm>
            <a:off x="0" y="953098"/>
            <a:ext cx="6828312" cy="175691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algn="ctr" defTabSz="449580" rtl="0" eaLnBrk="0" fontAlgn="base" hangingPunct="0">
              <a:lnSpc>
                <a:spcPct val="100000"/>
              </a:lnSpc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5400" b="1" dirty="0"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會務報告</a:t>
            </a:r>
            <a:endParaRPr kumimoji="1" lang="zh-TW" altLang="en-US" sz="5400" b="1" kern="1200" dirty="0">
              <a:solidFill>
                <a:srgbClr val="FFFFFF"/>
              </a:solidFill>
              <a:effectLst>
                <a:glow rad="1397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30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18;p40">
            <a:extLst>
              <a:ext uri="{FF2B5EF4-FFF2-40B4-BE49-F238E27FC236}">
                <a16:creationId xmlns:a16="http://schemas.microsoft.com/office/drawing/2014/main" xmlns="" id="{EB1ED0E6-9D78-456C-B443-97F33C9CD6B2}"/>
              </a:ext>
            </a:extLst>
          </p:cNvPr>
          <p:cNvSpPr txBox="1"/>
          <p:nvPr/>
        </p:nvSpPr>
        <p:spPr>
          <a:xfrm>
            <a:off x="0" y="952760"/>
            <a:ext cx="6828312" cy="175691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algn="ctr" defTabSz="449580" rtl="0" eaLnBrk="0" fontAlgn="base" hangingPunct="0">
              <a:lnSpc>
                <a:spcPct val="100000"/>
              </a:lnSpc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5400" b="1" dirty="0">
                <a:solidFill>
                  <a:srgbClr val="FFFFFF"/>
                </a:solidFill>
                <a:effectLst>
                  <a:glow rad="139700">
                    <a:schemeClr val="tx1">
                      <a:lumMod val="95000"/>
                      <a:lumOff val="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祝福差遣</a:t>
            </a:r>
            <a:endParaRPr kumimoji="1" lang="zh-TW" altLang="en-US" sz="5400" b="1" kern="1200" dirty="0">
              <a:solidFill>
                <a:srgbClr val="FFFFFF"/>
              </a:solidFill>
              <a:effectLst>
                <a:glow rad="139700">
                  <a:schemeClr val="tx1">
                    <a:lumMod val="95000"/>
                    <a:lumOff val="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49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18;p40">
            <a:extLst>
              <a:ext uri="{FF2B5EF4-FFF2-40B4-BE49-F238E27FC236}">
                <a16:creationId xmlns:a16="http://schemas.microsoft.com/office/drawing/2014/main" xmlns="" id="{EB1ED0E6-9D78-456C-B443-97F33C9CD6B2}"/>
              </a:ext>
            </a:extLst>
          </p:cNvPr>
          <p:cNvSpPr txBox="1"/>
          <p:nvPr/>
        </p:nvSpPr>
        <p:spPr>
          <a:xfrm>
            <a:off x="0" y="566751"/>
            <a:ext cx="6828312" cy="2615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algn="ctr" defTabSz="449580" rtl="0" eaLnBrk="0" fontAlgn="base" hangingPunct="0">
              <a:lnSpc>
                <a:spcPct val="100000"/>
              </a:lnSpc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5400" b="1" kern="12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14300">
                    <a:schemeClr val="tx1">
                      <a:lumMod val="75000"/>
                      <a:lumOff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默禱片刻後 </a:t>
            </a:r>
          </a:p>
          <a:p>
            <a:pPr marL="0" marR="0" lvl="0" algn="ctr" defTabSz="449580" rtl="0" eaLnBrk="0" fontAlgn="base" hangingPunct="0">
              <a:lnSpc>
                <a:spcPct val="100000"/>
              </a:lnSpc>
              <a:spcBef>
                <a:spcPts val="0"/>
              </a:spcBef>
              <a:buSzTx/>
              <a:buFont typeface="Times New Roman" panose="02020603050405020304" pitchFamily="18" charset="0"/>
              <a:buNone/>
              <a:defRPr/>
            </a:pPr>
            <a:r>
              <a:rPr kumimoji="1" lang="zh-TW" altLang="en-US" sz="5400" b="1" kern="12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glow rad="114300">
                    <a:schemeClr val="tx1">
                      <a:lumMod val="75000"/>
                      <a:lumOff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彼此分享</a:t>
            </a:r>
          </a:p>
        </p:txBody>
      </p:sp>
    </p:spTree>
    <p:extLst>
      <p:ext uri="{BB962C8B-B14F-4D97-AF65-F5344CB8AC3E}">
        <p14:creationId xmlns:p14="http://schemas.microsoft.com/office/powerpoint/2010/main" val="74366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9697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慈愛救主  榮美尊貴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我願能一起在前行</a:t>
            </a: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3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祂照亮我的心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血淚除掉苦困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56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無盡愛意救主恩</a:t>
            </a:r>
          </a:p>
          <a:p>
            <a:pPr algn="ctr" fontAlgn="base"/>
            <a:endParaRPr kumimoji="1" lang="zh-TW" altLang="en-US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3745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89282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神愛的深 誰也在驚嘆</a:t>
            </a: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照著一生永共行</a:t>
            </a: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25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2739211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祂美善常可親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每日長路指引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223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2739211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隨著愛意永不分</a:t>
            </a: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隨著愛意永不分</a:t>
            </a:r>
          </a:p>
          <a:p>
            <a:pPr lvl="0" algn="ctr" fontAlgn="base">
              <a:buClrTx/>
              <a:buSzTx/>
              <a:buFontTx/>
            </a:pP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146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榮美恩主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頌讚祂創造大能</a:t>
            </a: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7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" y="0"/>
            <a:ext cx="6823920" cy="42062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6816436" cy="23698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進堂詩</a:t>
            </a:r>
            <a:endParaRPr kumimoji="1" lang="en-US" altLang="zh-TW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主愛輝煌歌</a:t>
            </a:r>
            <a:endParaRPr kumimoji="1" lang="en-US" altLang="zh-TW" sz="5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普</a:t>
            </a:r>
            <a:r>
              <a:rPr kumimoji="1" lang="zh-TW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頌</a:t>
            </a:r>
            <a:r>
              <a:rPr kumimoji="1" lang="en-US" altLang="zh-TW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27</a:t>
            </a:r>
            <a:r>
              <a:rPr kumimoji="1" lang="zh-TW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首</a:t>
            </a:r>
            <a:endParaRPr kumimoji="1" lang="zh-TW" alt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萬眾歡呼齊來高聲唱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內心傾出最真</a:t>
            </a: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442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榮美恩主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用愛心救贖罪人</a:t>
            </a: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314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萬眾歡呼傳揚祂的愛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5332"/>
                  </a:glow>
                </a:effectLst>
                <a:latin typeface="微軟正黑體" panose="020B0604030504040204" charset="-120"/>
                <a:ea typeface="微軟正黑體" panose="020B0604030504040204" charset="-120"/>
              </a:rPr>
              <a:t>在高聲歌唱傳妙韻</a:t>
            </a: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F49F443F-09FD-41E9-8C9D-7004A83FF3E7}"/>
              </a:ext>
            </a:extLst>
          </p:cNvPr>
          <p:cNvSpPr/>
          <p:nvPr/>
        </p:nvSpPr>
        <p:spPr>
          <a:xfrm>
            <a:off x="0" y="3727938"/>
            <a:ext cx="6808763" cy="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榮美恩主</a:t>
            </a:r>
            <a:r>
              <a:rPr lang="en-US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zh-TW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曲、詞：</a:t>
            </a:r>
            <a:r>
              <a:rPr lang="en-HK" altLang="zh-TW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Charles Yong</a:t>
            </a:r>
            <a:endParaRPr lang="zh-TW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2035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聖靈請祢來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充滿我心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8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28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016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我需要祢恩膏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lvl="0" algn="ctr" fontAlgn="base">
              <a:buClrTx/>
              <a:buSzTx/>
              <a:buFontTx/>
            </a:pPr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充滿我靈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528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聖靈啊我好愛祢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我的靈讓祢牽引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987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而每一天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我要更深愛祢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732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93784"/>
            <a:ext cx="6816436" cy="175432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我要追求祢主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我將生命獻給祢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1381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93784"/>
            <a:ext cx="6816436" cy="1754326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牽引我更親近祢</a:t>
            </a: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祢大能更新我靈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645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無人能與祢相比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主我仰望祢的榮面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7218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6816436" cy="273921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22300" lvl="0" indent="-622300" fontAlgn="base">
              <a:buFont typeface="+mj-lt"/>
              <a:buAutoNum type="arabicPeriod"/>
            </a:pP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萬有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主宰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寶座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紅日明星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輝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8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xmlns="" id="{CE041DE3-8279-4A3F-8A9F-1512189E077C}"/>
              </a:ext>
            </a:extLst>
          </p:cNvPr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2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我敬拜祢</a:t>
            </a:r>
            <a:endParaRPr kumimoji="1" lang="en-US" altLang="zh-TW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ctr" fontAlgn="base"/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在靈與真理裡</a:t>
            </a:r>
          </a:p>
        </p:txBody>
      </p:sp>
      <p:sp>
        <p:nvSpPr>
          <p:cNvPr id="6" name="Google Shape;165;p22">
            <a:extLst>
              <a:ext uri="{FF2B5EF4-FFF2-40B4-BE49-F238E27FC236}">
                <a16:creationId xmlns:a16="http://schemas.microsoft.com/office/drawing/2014/main" xmlns="" id="{D1B1ACE4-F21F-4298-8E43-846BB36ED2B5}"/>
              </a:ext>
            </a:extLst>
          </p:cNvPr>
          <p:cNvSpPr/>
          <p:nvPr/>
        </p:nvSpPr>
        <p:spPr>
          <a:xfrm>
            <a:off x="0" y="3790603"/>
            <a:ext cx="6849687" cy="37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聖靈請祢來充滿我心</a:t>
            </a:r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詞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Caroline </a:t>
            </a:r>
            <a:r>
              <a:rPr lang="en-HK" altLang="zh-TW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Tjen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中譯詞：</a:t>
            </a:r>
            <a:r>
              <a:rPr lang="en-HK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City Harvest Church</a:t>
            </a:r>
            <a:endParaRPr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06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950347"/>
              </p:ext>
            </p:extLst>
          </p:nvPr>
        </p:nvGraphicFramePr>
        <p:xfrm>
          <a:off x="0" y="1495997"/>
          <a:ext cx="6850966" cy="189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4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2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22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3963">
                <a:tc>
                  <a:txBody>
                    <a:bodyPr/>
                    <a:lstStyle/>
                    <a:p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創世記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 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 </a:t>
                      </a:r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 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舊約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altLang="en-US" sz="2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羅馬書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 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 </a:t>
                      </a:r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zh-TW" altLang="en-US" sz="2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馬太福音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 </a:t>
                      </a:r>
                      <a:r>
                        <a:rPr lang="zh-CN" altLang="en-US" sz="2600" b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 </a:t>
                      </a:r>
                      <a:r>
                        <a:rPr lang="en-US" altLang="zh-TW" sz="2600" b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  <a:p>
                      <a:pPr algn="r"/>
                      <a:r>
                        <a:rPr lang="en-US" altLang="zh-TW" sz="2600" b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 </a:t>
                      </a:r>
                      <a:r>
                        <a:rPr lang="zh-CN" altLang="en-US" sz="2600" b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 </a:t>
                      </a:r>
                      <a:r>
                        <a:rPr lang="en-US" altLang="zh-TW" sz="2600" b="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tabLst/>
                      </a:pPr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2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0"/>
            <a:ext cx="683306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/>
              </a:rPr>
              <a:t>主日經文</a:t>
            </a:r>
          </a:p>
        </p:txBody>
      </p:sp>
      <p:sp>
        <p:nvSpPr>
          <p:cNvPr id="9" name="矩形 8"/>
          <p:cNvSpPr/>
          <p:nvPr/>
        </p:nvSpPr>
        <p:spPr>
          <a:xfrm>
            <a:off x="-16625" y="764552"/>
            <a:ext cx="6783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主題：付出愛得福氣</a:t>
            </a:r>
          </a:p>
        </p:txBody>
      </p:sp>
    </p:spTree>
    <p:extLst>
      <p:ext uri="{BB962C8B-B14F-4D97-AF65-F5344CB8AC3E}">
        <p14:creationId xmlns:p14="http://schemas.microsoft.com/office/powerpoint/2010/main" val="9348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9485" y="139485"/>
            <a:ext cx="682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3600" b="1" kern="0" dirty="0" smtClean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</a:rPr>
              <a:t>創世記</a:t>
            </a:r>
            <a:r>
              <a:rPr kumimoji="1" lang="en-US" altLang="zh-TW" sz="3600" b="1" kern="0" dirty="0" smtClean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</a:rPr>
              <a:t>29:15-28  </a:t>
            </a:r>
            <a:r>
              <a:rPr kumimoji="1" lang="zh-TW" altLang="en-US" sz="3600" b="1" kern="0" dirty="0" smtClean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</a:rPr>
              <a:t>舊約</a:t>
            </a:r>
            <a:r>
              <a:rPr kumimoji="1" lang="en-US" altLang="zh-TW" sz="3600" b="1" kern="0" dirty="0" smtClean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</a:rPr>
              <a:t>40</a:t>
            </a:r>
            <a:r>
              <a:rPr kumimoji="1" lang="zh-TW" altLang="en-US" sz="3600" b="1" kern="0" dirty="0" smtClean="0">
                <a:solidFill>
                  <a:srgbClr val="7030A0"/>
                </a:solidFill>
                <a:latin typeface="微軟正黑體" panose="020B0604030504040204" charset="-120"/>
                <a:ea typeface="微軟正黑體" panose="020B0604030504040204" charset="-120"/>
              </a:rPr>
              <a:t>頁</a:t>
            </a:r>
            <a:endParaRPr kumimoji="1" lang="en-US" altLang="zh-TW" sz="3600" b="1" kern="0" dirty="0">
              <a:solidFill>
                <a:srgbClr val="7030A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15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拉班對雅各說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：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雖然你是我的親戚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怎麼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可以讓你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白白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服事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我呢？告訴我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4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9485" y="139485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你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要甚麼作工資呢？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」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16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拉班有兩個女兒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大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的名叫利亞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小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的名叫拉結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8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17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利亞的雙眼無神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結卻長得美貌秀麗。</a:t>
            </a:r>
            <a:r>
              <a:rPr kumimoji="1" lang="en-US" altLang="zh-TW" sz="50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18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雅各愛拉結，就說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：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我願為你的小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女兒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51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結服事你七年。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」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19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拉班說：「我把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她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給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你，勝過給別人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你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與我同住吧！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」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17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20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雅各就為拉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結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服事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了七年；他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因為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愛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拉結，就看這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七年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如同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幾天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21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雅各對拉班說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：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日期已經滿了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請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把我的妻子給我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好與她同房。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」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79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22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拉班就擺設宴席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請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了當地所有的人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23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到了晚上，拉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班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帶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女兒利亞來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送給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7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雅各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，雅各就與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她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同房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r>
              <a:rPr kumimoji="1" lang="en-US" altLang="zh-TW" sz="50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24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拉班也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把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自己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的婢女悉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帕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給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女兒利亞作婢女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2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6816436" cy="19082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TW" sz="1000" b="1" spc="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805332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22300" lvl="0" indent="-622300" fontAlgn="base">
              <a:buFont typeface="+mj-lt"/>
              <a:buAutoNum type="arabicPeriod"/>
            </a:pPr>
            <a:r>
              <a:rPr lang="zh-HK" altLang="zh-HK" sz="5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大千世界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每顆仁義衷懷！</a:t>
            </a:r>
          </a:p>
        </p:txBody>
      </p:sp>
    </p:spTree>
    <p:extLst>
      <p:ext uri="{BB962C8B-B14F-4D97-AF65-F5344CB8AC3E}">
        <p14:creationId xmlns:p14="http://schemas.microsoft.com/office/powerpoint/2010/main" val="3235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25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到了早晨，看哪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她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是利亞，雅各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對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班說：「你向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</a:t>
            </a:r>
            <a:r>
              <a:rPr kumimoji="1" lang="en-US" altLang="zh-TW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/>
            </a:r>
            <a:br>
              <a:rPr kumimoji="1" lang="en-US" altLang="zh-TW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</a:b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做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的是甚麼事呢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？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4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服事你，不是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為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結嗎？你為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甚麼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欺騙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我呢？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」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26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拉班說：「大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女兒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05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還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沒有給人就先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把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小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女兒給人，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我們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這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地方沒有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這樣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規矩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0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27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你先為這個滿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了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七日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，我們就把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那個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也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給你，不過你要另外再服事我七年。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」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987" y="0"/>
            <a:ext cx="682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TW" sz="50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28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雅各就這樣做了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滿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了利亞的七日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拉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班就把女兒拉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結</a:t>
            </a:r>
            <a:endParaRPr kumimoji="1" lang="en-US" altLang="zh-TW" sz="50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給</a:t>
            </a:r>
            <a:r>
              <a:rPr kumimoji="1" lang="zh-TW" altLang="en-US" sz="50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雅各為妻</a:t>
            </a:r>
            <a:r>
              <a:rPr kumimoji="1" lang="zh-TW" altLang="en-US" sz="50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</a:t>
            </a:r>
            <a:endParaRPr kumimoji="1" lang="zh-TW" altLang="en-US" sz="50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6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68631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defRPr/>
            </a:pPr>
            <a:r>
              <a:rPr kumimoji="1" lang="zh-TW" altLang="en-US" sz="3600" b="1" kern="0" dirty="0">
                <a:solidFill>
                  <a:srgbClr val="7030A0"/>
                </a:solidFill>
                <a:effectLst/>
                <a:latin typeface="微軟正黑體" panose="020B0604030504040204" charset="-120"/>
                <a:ea typeface="微軟正黑體" panose="020B0604030504040204" charset="-120"/>
              </a:rPr>
              <a:t>羅馬書</a:t>
            </a:r>
            <a:r>
              <a:rPr kumimoji="1" lang="en-US" altLang="zh-TW" sz="3600" b="1" kern="0" dirty="0" smtClean="0">
                <a:solidFill>
                  <a:srgbClr val="7030A0"/>
                </a:solidFill>
                <a:effectLst/>
                <a:latin typeface="微軟正黑體" panose="020B0604030504040204" charset="-120"/>
                <a:ea typeface="微軟正黑體" panose="020B0604030504040204" charset="-120"/>
              </a:rPr>
              <a:t>8:26-39   </a:t>
            </a:r>
            <a:r>
              <a:rPr kumimoji="1" lang="zh-TW" altLang="en-US" sz="3600" b="1" kern="0" dirty="0" smtClean="0">
                <a:solidFill>
                  <a:srgbClr val="7030A0"/>
                </a:solidFill>
                <a:effectLst/>
                <a:latin typeface="微軟正黑體" panose="020B0604030504040204" charset="-120"/>
                <a:ea typeface="微軟正黑體" panose="020B0604030504040204" charset="-120"/>
              </a:rPr>
              <a:t>新約</a:t>
            </a:r>
            <a:r>
              <a:rPr kumimoji="1" lang="en-US" altLang="zh-TW" sz="3600" b="1" kern="0" dirty="0" smtClean="0">
                <a:solidFill>
                  <a:srgbClr val="7030A0"/>
                </a:solidFill>
                <a:effectLst/>
                <a:latin typeface="微軟正黑體" panose="020B0604030504040204" charset="-120"/>
                <a:ea typeface="微軟正黑體" panose="020B0604030504040204" charset="-120"/>
              </a:rPr>
              <a:t>236</a:t>
            </a:r>
            <a:r>
              <a:rPr kumimoji="1" lang="zh-TW" altLang="en-US" sz="3600" b="1" kern="0" dirty="0" smtClean="0">
                <a:solidFill>
                  <a:srgbClr val="7030A0"/>
                </a:solidFill>
                <a:effectLst/>
                <a:latin typeface="微軟正黑體" panose="020B0604030504040204" charset="-120"/>
                <a:ea typeface="微軟正黑體" panose="020B0604030504040204" charset="-120"/>
              </a:rPr>
              <a:t>頁</a:t>
            </a:r>
            <a:endParaRPr kumimoji="1" lang="en-US" altLang="zh-TW" sz="3600" b="1" kern="0" dirty="0">
              <a:solidFill>
                <a:srgbClr val="7030A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26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同樣，我們的軟弱 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有聖靈幫助。我們本 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不知道當怎樣禱告，</a:t>
            </a:r>
            <a:endParaRPr kumimoji="1" lang="zh-TW" altLang="en-US" sz="54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1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但是聖靈親自用無可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言喻的嘆息替我們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祈求。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27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那鑒察人心的知道聖靈所體貼的，</a:t>
            </a:r>
            <a:endParaRPr kumimoji="1" lang="zh-TW" altLang="en-US" sz="54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4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因為聖靈照着上帝的旨意替聖徒祈求</a:t>
            </a: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    </a:t>
            </a:r>
            <a:r>
              <a:rPr kumimoji="1" lang="en-US" altLang="zh-TW" sz="54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28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我們知道，萬事都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互相效力，叫愛上帝</a:t>
            </a:r>
            <a:endParaRPr kumimoji="1" lang="zh-TW" altLang="en-US" sz="54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0168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的人得益處，就是按他旨意被召的人</a:t>
            </a: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。    </a:t>
            </a:r>
            <a:r>
              <a:rPr kumimoji="1" lang="en-US" altLang="zh-TW" sz="5400" b="1" kern="0" baseline="3000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29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因為他所預知的人，他也預定他們效法他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4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兒子的榜樣，使他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兒子在許多弟兄中作長子。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30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他所預定的人，他又召他們來；</a:t>
            </a: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71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34112"/>
            <a:ext cx="6534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0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主是生命旭日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光華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白晝輝煌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我行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20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所召來的人，他又稱他們為義；所稱為義的人，他又叫他們得榮耀。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buClrTx/>
              <a:buFontTx/>
              <a:buNone/>
              <a:defRPr/>
            </a:pP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18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31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既是這樣</a:t>
            </a:r>
            <a:r>
              <a:rPr kumimoji="1" lang="en-US" altLang="zh-TW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,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我們對這些事還要怎麼說呢？上帝若幫助我們，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誰能抵擋我們呢？</a:t>
            </a:r>
            <a:endParaRPr kumimoji="1" lang="zh-TW" altLang="en-US" sz="54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22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32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上帝既不顧惜自己的兒子，為我們眾人捨了他，豈不也把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萬物和他一同白白地</a:t>
            </a:r>
            <a:endParaRPr kumimoji="1" lang="zh-TW" altLang="en-US" sz="54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賜給我們嗎？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33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誰能控告上帝所 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揀選的人呢？有上帝稱他們為義了。</a:t>
            </a: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1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34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誰能定他們的罪呢？有基督耶穌已經死了，而且復活了，現今在上帝的右邊，</a:t>
            </a: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3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也替我們祈求。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35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誰能使我們與基督的愛隔絕呢？難道是患難嗎？是困苦嗎？</a:t>
            </a: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33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是迫害嗎</a:t>
            </a:r>
            <a:r>
              <a:rPr kumimoji="1" lang="en-US" altLang="zh-TW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?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是飢餓嗎？是赤身露體嗎？是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just">
              <a:buClrTx/>
              <a:buFontTx/>
              <a:buNone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危險嗎？是刀劍嗎？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36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如經上所記：</a:t>
            </a:r>
          </a:p>
          <a:p>
            <a:pPr algn="just">
              <a:buClrTx/>
              <a:buFontTx/>
              <a:buNone/>
              <a:defRPr/>
            </a:pP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8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「我們為你的</a:t>
            </a: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緣故   終日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被殺；人看我們如將宰的羊。」</a:t>
            </a:r>
          </a:p>
          <a:p>
            <a:pPr algn="l"/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37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然而，靠着愛我們</a:t>
            </a: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1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的主，在這一切的事上，我們已經得勝有餘了。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38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因為我深信，無論是死，是活，</a:t>
            </a: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06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是天使，是掌權的，是有權能的 ，是現在的事，是將來的事，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39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是高處的</a:t>
            </a:r>
            <a:r>
              <a:rPr kumimoji="1" lang="en-US" altLang="zh-TW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,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是深處</a:t>
            </a:r>
            <a:r>
              <a:rPr kumimoji="1" lang="zh-TW" altLang="en-US" sz="48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的，</a:t>
            </a: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58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34112"/>
            <a:ext cx="6534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0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之星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柔和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光彩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長夜之中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慰心靈。</a:t>
            </a:r>
          </a:p>
        </p:txBody>
      </p:sp>
    </p:spTree>
    <p:extLst>
      <p:ext uri="{BB962C8B-B14F-4D97-AF65-F5344CB8AC3E}">
        <p14:creationId xmlns:p14="http://schemas.microsoft.com/office/powerpoint/2010/main" val="14600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是別的受造之物，都不能使我們與上帝的愛隔絕，這愛是在我們的主基督耶穌裏的。</a:t>
            </a:r>
          </a:p>
          <a:p>
            <a:pPr algn="just">
              <a:buClrTx/>
              <a:buFontTx/>
              <a:buNone/>
              <a:defRPr/>
            </a:pPr>
            <a:endParaRPr kumimoji="1" lang="zh-TW" altLang="en-US" sz="5000" b="1" kern="0" dirty="0">
              <a:solidFill>
                <a:sysClr val="windowText" lastClr="000000"/>
              </a:solidFill>
              <a:effectLst/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63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馬太福音</a:t>
            </a:r>
            <a:r>
              <a:rPr kumimoji="1" lang="en-US" altLang="zh-TW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13:31-33, </a:t>
            </a:r>
            <a:r>
              <a:rPr kumimoji="1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44-52  </a:t>
            </a:r>
            <a:r>
              <a:rPr kumimoji="1" lang="zh-TW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新約</a:t>
            </a:r>
            <a:r>
              <a:rPr kumimoji="1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23</a:t>
            </a:r>
            <a:r>
              <a:rPr kumimoji="1" lang="zh-TW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頁</a:t>
            </a:r>
            <a:endParaRPr kumimoji="1" lang="en-US" altLang="zh-TW" sz="3200" b="1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  <a:p>
            <a:pPr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31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他又設個比喻對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他們說：「天國好比一粒芥菜種，有人拿去種在田裏。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32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它原比所有的種子都小，等到長起來，卻比各樣的菜都大，且成了樹，以致天上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的飛鳥來在它的枝上築巢。」</a:t>
            </a:r>
          </a:p>
          <a:p>
            <a:pPr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33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他又對他們講另一個比喻：「天國好比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麵酵，有婦人</a:t>
            </a: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拿來</a:t>
            </a:r>
            <a:endParaRPr kumimoji="1" lang="en-US" altLang="zh-TW" sz="54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放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進三斗麵裏，直到全團都發起來。」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馬太福音</a:t>
            </a:r>
            <a:r>
              <a:rPr kumimoji="1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charset="-120"/>
                <a:ea typeface="微軟正黑體" panose="020B0604030504040204" charset="-120"/>
                <a:cs typeface="+mn-cs"/>
              </a:rPr>
              <a:t>44-52</a:t>
            </a:r>
          </a:p>
          <a:p>
            <a:pPr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44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「天國好比寶貝藏在地裏，人發現了就把它藏起來，歡歡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0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喜喜地去變賣一切 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所有的，買這塊地。</a:t>
            </a:r>
          </a:p>
          <a:p>
            <a:pPr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45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「天國又好比商人尋找好的珍珠，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828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46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發現一顆貴重的    珍珠，就去變賣他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一切所有的，買下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這顆珍珠。」</a:t>
            </a:r>
          </a:p>
          <a:p>
            <a:pPr algn="just">
              <a:defRPr/>
            </a:pP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2202" y="99152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47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「天國又好比網撒在海裏，聚攏</a:t>
            </a: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各種 </a:t>
            </a:r>
            <a:endParaRPr kumimoji="1" lang="en-US" altLang="zh-TW" sz="54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l"/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魚類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48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網一滿</a:t>
            </a: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，</a:t>
            </a:r>
            <a:endParaRPr kumimoji="1" lang="en-US" altLang="zh-TW" sz="54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l"/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人們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就把它拉上岸，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0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2202" y="99152"/>
            <a:ext cx="6695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坐下來，揀好的收在桶裏，不好的丟掉。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49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世代的終結也</a:t>
            </a:r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要</a:t>
            </a:r>
            <a:endParaRPr kumimoji="1" lang="en-US" altLang="zh-TW" sz="5400" b="1" kern="0" dirty="0" smtClean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l"/>
            <a:r>
              <a:rPr kumimoji="1" lang="zh-TW" altLang="en-US" sz="5400" b="1" kern="0" dirty="0" smtClean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這樣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：天使要出來，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34112"/>
            <a:ext cx="6534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我主子夜笑容暫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斂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正午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卻是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曙光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6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2202" y="99152"/>
            <a:ext cx="6828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把惡人從義人中分別出來，</a:t>
            </a:r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50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丟在火爐裏，在那裏要哀哭切齒了。」</a:t>
            </a:r>
          </a:p>
          <a:p>
            <a:pPr algn="just">
              <a:defRPr/>
            </a:pP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2202" y="99152"/>
            <a:ext cx="682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51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耶穌說：「這一切的話你們都明白了嗎？」他們對他說：「明白了。」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2202" y="99152"/>
            <a:ext cx="682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en-US" altLang="zh-TW" sz="5400" b="1" kern="0" baseline="3000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52</a:t>
            </a:r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他對他們說：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「凡文士學習作天國的門徒，就像一個家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7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7118" y="110169"/>
            <a:ext cx="682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的主人從他庫裏拿出</a:t>
            </a:r>
            <a:endParaRPr kumimoji="1" lang="en-US" altLang="zh-TW" sz="5400" b="1" kern="0" dirty="0">
              <a:solidFill>
                <a:sysClr val="windowText" lastClr="000000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l"/>
            <a:r>
              <a:rPr kumimoji="1" lang="zh-TW" altLang="en-US" sz="5400" b="1" kern="0" dirty="0">
                <a:solidFill>
                  <a:sysClr val="windowText" lastClr="000000"/>
                </a:solidFill>
                <a:latin typeface="微軟正黑體" panose="020B0604030504040204" charset="-120"/>
                <a:ea typeface="微軟正黑體" panose="020B0604030504040204" charset="-120"/>
              </a:rPr>
              <a:t>新的和舊的東西來。」</a:t>
            </a:r>
          </a:p>
          <a:p>
            <a:pPr algn="just">
              <a:defRPr/>
            </a:pP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charset="-120"/>
              <a:ea typeface="微軟正黑體" panose="020B060403050404020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40001" cy="4118636"/>
          </a:xfrm>
          <a:prstGeom prst="rect">
            <a:avLst/>
          </a:prstGeom>
        </p:spPr>
      </p:pic>
      <p:sp>
        <p:nvSpPr>
          <p:cNvPr id="7" name="內容版面配置區 7"/>
          <p:cNvSpPr txBox="1">
            <a:spLocks/>
          </p:cNvSpPr>
          <p:nvPr/>
        </p:nvSpPr>
        <p:spPr>
          <a:xfrm>
            <a:off x="0" y="232125"/>
            <a:ext cx="6840001" cy="3411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</a:t>
            </a:r>
            <a:r>
              <a:rPr lang="zh-TW" alt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獻  </a:t>
            </a:r>
            <a:r>
              <a:rPr lang="zh-TW" alt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</a:t>
            </a:r>
            <a:endParaRPr lang="en-US" altLang="zh-TW" sz="2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zh-TW" sz="5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spcAft>
                <a:spcPts val="2400"/>
              </a:spcAft>
              <a:buNone/>
            </a:pPr>
            <a:r>
              <a:rPr lang="zh-TW" alt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 領 我</a:t>
            </a:r>
            <a:endParaRPr lang="en-US" altLang="zh-CN" sz="4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 班</a:t>
            </a:r>
            <a:endParaRPr lang="zh-TW" alt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9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D45E0B1-BB84-4C66-8D0E-FC3DC6915A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07"/>
            <a:ext cx="6840000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內容版面配置區 7"/>
          <p:cNvSpPr txBox="1">
            <a:spLocks/>
          </p:cNvSpPr>
          <p:nvPr/>
        </p:nvSpPr>
        <p:spPr>
          <a:xfrm>
            <a:off x="0" y="232125"/>
            <a:ext cx="6840001" cy="3411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</a:t>
            </a:r>
            <a:r>
              <a:rPr lang="zh-TW" alt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講道</a:t>
            </a:r>
            <a:endParaRPr lang="en-US" altLang="zh-TW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24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 algn="ctr">
              <a:buNone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付出愛得福氣</a:t>
            </a:r>
            <a:endParaRPr lang="zh-HK" altLang="en-US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 algn="ctr">
              <a:buNone/>
            </a:pPr>
            <a:r>
              <a:rPr lang="zh-CN" alt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595D2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范建邦牧師</a:t>
            </a:r>
            <a:endParaRPr lang="zh-TW" alt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595D2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62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876288" cy="14398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付出愛得福氣</a:t>
            </a:r>
            <a:endParaRPr kumimoji="1" lang="zh-HK" altLang="en-US" sz="4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3776" y="1588707"/>
            <a:ext cx="6236208" cy="241636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kumimoji="1"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29</a:t>
            </a: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1"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15-28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羅</a:t>
            </a:r>
            <a:r>
              <a:rPr kumimoji="1"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</a:t>
            </a: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1"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26-29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太</a:t>
            </a:r>
            <a:r>
              <a:rPr kumimoji="1"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1"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31-33</a:t>
            </a:r>
            <a:r>
              <a:rPr kumimoji="1" lang="zh-TW" altLang="en-US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1"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44-52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zh-HK" altLang="en-US" sz="4000" b="1" cap="all" dirty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3600" cap="all" dirty="0">
              <a:ln w="3175" cmpd="sng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3600" cap="all" dirty="0">
              <a:ln w="3175" cmpd="sng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600" cap="all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endParaRPr lang="zh-HK" altLang="en-US" sz="3600" cap="all" dirty="0">
              <a:ln w="3175" cmpd="sng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5125" y="5445125"/>
            <a:ext cx="1841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HK" altLang="en-US" sz="4000" cap="all" dirty="0">
              <a:ln w="3175" cmpd="sng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81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從亞伯拉罕獻以撒來看他身上的閃光點- 主耶穌我們的救贖主- udn部落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0" y="3683"/>
            <a:ext cx="674827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</a:t>
            </a:r>
            <a:r>
              <a:rPr lang="zh-TW" alt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HK" sz="48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通常是指對一個人或某物的一種強烈的情感和依戀</a:t>
            </a:r>
            <a:r>
              <a:rPr lang="zh-TW" altLang="zh-HK" sz="5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5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2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7" y="2080382"/>
            <a:ext cx="3466331" cy="19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從亞伯拉罕獻以撒來看他身上的閃光點- 主耶穌我們的救贖主- udn部落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0" y="7937"/>
            <a:ext cx="6857999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HK" sz="6000" dirty="0"/>
              <a:t>愛</a:t>
            </a:r>
            <a:r>
              <a:rPr lang="zh-TW" altLang="zh-HK" sz="4800" dirty="0"/>
              <a:t>有正面和負面之分</a:t>
            </a:r>
            <a:r>
              <a:rPr lang="zh-TW" altLang="en-US" sz="4800" dirty="0"/>
              <a:t>：</a:t>
            </a:r>
            <a:endParaRPr lang="en-US" altLang="zh-TW" sz="4800" dirty="0"/>
          </a:p>
          <a:p>
            <a:r>
              <a:rPr lang="en-US" altLang="zh-TW" sz="4800" dirty="0"/>
              <a:t>‧</a:t>
            </a:r>
            <a:r>
              <a:rPr lang="zh-TW" altLang="en-US" sz="4800" dirty="0"/>
              <a:t>  </a:t>
            </a:r>
            <a:r>
              <a:rPr lang="zh-TW" altLang="zh-HK" sz="4800" dirty="0"/>
              <a:t>正面</a:t>
            </a:r>
            <a:r>
              <a:rPr lang="zh-TW" altLang="en-US" sz="4800" dirty="0"/>
              <a:t>的愛</a:t>
            </a:r>
            <a:r>
              <a:rPr lang="zh-TW" altLang="zh-HK" sz="4800" dirty="0"/>
              <a:t>可代表</a:t>
            </a:r>
            <a:endParaRPr lang="en-US" altLang="zh-TW" sz="4800" dirty="0"/>
          </a:p>
          <a:p>
            <a:r>
              <a:rPr lang="en-US" altLang="zh-TW" sz="4800" dirty="0"/>
              <a:t>   </a:t>
            </a:r>
            <a:r>
              <a:rPr lang="zh-TW" altLang="zh-HK" sz="4800" dirty="0"/>
              <a:t>最崇高的美德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939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從亞伯拉罕獻以撒來看他身上的閃光點- 主耶穌我們的救贖主- udn部落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7937"/>
            <a:ext cx="6821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‧</a:t>
            </a:r>
            <a:r>
              <a:rPr kumimoji="1"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  </a:t>
            </a:r>
            <a:r>
              <a:rPr kumimoji="1" lang="zh-TW" altLang="zh-HK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負面的愛則代表</a:t>
            </a:r>
            <a:endParaRPr kumimoji="1" lang="en-US" altLang="zh-TW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   </a:t>
            </a:r>
            <a:r>
              <a:rPr kumimoji="1" lang="zh-TW" altLang="zh-HK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人的道德缺陷</a:t>
            </a:r>
            <a:endParaRPr kumimoji="1" lang="zh-HK" alt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9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34112"/>
            <a:ext cx="6534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虹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是主慈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記號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卻罪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愛輝煌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9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從亞伯拉罕獻以撒來看他身上的閃光點- 主耶穌我們的救贖主- udn部落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1" y="7937"/>
            <a:ext cx="6803135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defRPr>
            </a:lvl1pPr>
          </a:lstStyle>
          <a:p>
            <a:pPr algn="just"/>
            <a:r>
              <a:rPr lang="zh-TW" altLang="zh-HK" sz="4800" dirty="0"/>
              <a:t>從心理學的角度來看</a:t>
            </a:r>
            <a:r>
              <a:rPr lang="zh-TW" altLang="en-US" sz="4800" dirty="0"/>
              <a:t>，</a:t>
            </a:r>
            <a:r>
              <a:rPr lang="zh-TW" altLang="zh-HK" sz="4800" dirty="0"/>
              <a:t>「愛」屬於感性的層面</a:t>
            </a:r>
            <a:r>
              <a:rPr lang="en-US" altLang="zh-TW" sz="4800" dirty="0"/>
              <a:t> </a:t>
            </a:r>
            <a:r>
              <a:rPr lang="zh-TW" altLang="en-US" sz="4800" dirty="0"/>
              <a:t>，</a:t>
            </a:r>
            <a:r>
              <a:rPr lang="zh-TW" altLang="zh-HK" sz="4800" dirty="0"/>
              <a:t>代表情感的流露，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2864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從亞伯拉罕獻以撒來看他身上的閃光點- 主耶穌我們的救贖主- udn部落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0" y="7937"/>
            <a:ext cx="6894575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defRPr>
            </a:lvl1pPr>
          </a:lstStyle>
          <a:p>
            <a:pPr algn="just"/>
            <a:r>
              <a:rPr lang="zh-TW" altLang="zh-HK" sz="4800" dirty="0"/>
              <a:t>但就容易浮於表面</a:t>
            </a:r>
            <a:r>
              <a:rPr lang="zh-TW" altLang="en-US" sz="4800" dirty="0"/>
              <a:t>，</a:t>
            </a:r>
            <a:endParaRPr lang="en-US" altLang="zh-TW" sz="4800" dirty="0"/>
          </a:p>
          <a:p>
            <a:pPr algn="just"/>
            <a:r>
              <a:rPr lang="zh-TW" altLang="zh-HK" sz="4800" dirty="0"/>
              <a:t>也很容易改變，</a:t>
            </a:r>
            <a:endParaRPr lang="en-US" altLang="zh-TW" sz="4800" dirty="0"/>
          </a:p>
          <a:p>
            <a:pPr algn="just"/>
            <a:r>
              <a:rPr lang="zh-TW" altLang="zh-HK" sz="4800" dirty="0"/>
              <a:t>正面的愛很快就會</a:t>
            </a:r>
            <a:endParaRPr lang="en-US" altLang="zh-TW" sz="4800" dirty="0"/>
          </a:p>
          <a:p>
            <a:pPr algn="just"/>
            <a:r>
              <a:rPr lang="zh-TW" altLang="zh-HK" sz="4800" dirty="0"/>
              <a:t>變成負面的愛。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896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從亞伯拉罕獻以撒來看他身上的閃光點- 主耶穌我們的救贖主- udn部落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1" y="0"/>
            <a:ext cx="683971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HK" sz="6000" dirty="0"/>
              <a:t>真正的愛</a:t>
            </a:r>
            <a:endParaRPr lang="en-US" altLang="zh-TW" sz="6000" dirty="0"/>
          </a:p>
          <a:p>
            <a:r>
              <a:rPr lang="zh-TW" altLang="zh-HK" sz="4200" dirty="0"/>
              <a:t>應具備四個要素</a:t>
            </a:r>
            <a:r>
              <a:rPr lang="en-US" altLang="zh-TW" sz="4200" dirty="0"/>
              <a:t>︰</a:t>
            </a:r>
          </a:p>
          <a:p>
            <a:r>
              <a:rPr lang="zh-TW" altLang="zh-HK" sz="4200" dirty="0"/>
              <a:t>關愛、責任感、尊重和了解</a:t>
            </a:r>
            <a:endParaRPr lang="zh-TW" altLang="en-US" sz="4200" dirty="0"/>
          </a:p>
        </p:txBody>
      </p:sp>
    </p:spTree>
    <p:extLst>
      <p:ext uri="{BB962C8B-B14F-4D97-AF65-F5344CB8AC3E}">
        <p14:creationId xmlns:p14="http://schemas.microsoft.com/office/powerpoint/2010/main" val="30425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從亞伯拉罕獻以撒來看他身上的閃光點- 主耶穌我們的救贖主- udn部落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1" y="0"/>
            <a:ext cx="6821424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HK" sz="4800" dirty="0"/>
              <a:t>但這四個要素之間</a:t>
            </a:r>
            <a:r>
              <a:rPr lang="zh-TW" altLang="zh-HK" sz="4800" dirty="0" smtClean="0"/>
              <a:t>要</a:t>
            </a:r>
            <a:endParaRPr lang="en-US" altLang="zh-TW" sz="4800" dirty="0" smtClean="0"/>
          </a:p>
          <a:p>
            <a:r>
              <a:rPr lang="zh-TW" altLang="zh-HK" sz="4800" dirty="0" smtClean="0"/>
              <a:t>彼此</a:t>
            </a:r>
            <a:r>
              <a:rPr lang="zh-TW" altLang="zh-HK" sz="4800" dirty="0"/>
              <a:t>配撘，環環相扣，否則就會失去愛的真義。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967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字方塊 4"/>
          <p:cNvSpPr txBox="1">
            <a:spLocks noChangeArrowheads="1"/>
          </p:cNvSpPr>
          <p:nvPr/>
        </p:nvSpPr>
        <p:spPr bwMode="auto">
          <a:xfrm>
            <a:off x="0" y="0"/>
            <a:ext cx="6858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一、屬世的愛</a:t>
            </a:r>
          </a:p>
        </p:txBody>
      </p:sp>
      <p:pic>
        <p:nvPicPr>
          <p:cNvPr id="1536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77" y="968883"/>
            <a:ext cx="4092067" cy="30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821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拉班</a:t>
            </a:r>
            <a:r>
              <a:rPr kumimoji="1" lang="zh-TW" altLang="zh-HK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對雅各說：「雖然你是我的親戚，但怎能叫你白白服事我呢？告訴我，你要什麼作工價呢？」</a:t>
            </a:r>
            <a:endParaRPr kumimoji="1" lang="zh-HK" alt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411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6" y="1896482"/>
            <a:ext cx="3766566" cy="21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827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雅各因為愛拉結，就看這七年如同幾天。</a:t>
            </a:r>
            <a:endParaRPr kumimoji="1" lang="zh-HK" alt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59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79" y="661719"/>
            <a:ext cx="3335979" cy="33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" y="622681"/>
            <a:ext cx="2591956" cy="285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63" y="622681"/>
            <a:ext cx="4094326" cy="285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字方塊 4"/>
          <p:cNvSpPr txBox="1">
            <a:spLocks noChangeArrowheads="1"/>
          </p:cNvSpPr>
          <p:nvPr/>
        </p:nvSpPr>
        <p:spPr bwMode="auto">
          <a:xfrm>
            <a:off x="0" y="-381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二、屬天的愛</a:t>
            </a:r>
          </a:p>
        </p:txBody>
      </p:sp>
      <p:pic>
        <p:nvPicPr>
          <p:cNvPr id="23555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8" y="1133475"/>
            <a:ext cx="4452716" cy="28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61555"/>
            <a:ext cx="6821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保羅在書信中</a:t>
            </a:r>
            <a:endParaRPr kumimoji="1" lang="en-US" altLang="zh-TW" sz="4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將「愛」稱為「最妙的道」</a:t>
            </a:r>
            <a:endParaRPr kumimoji="1" lang="zh-HK" altLang="en-US" sz="4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446550"/>
            <a:ext cx="6821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「我若能說人間的方言，甚至天使的語言，卻沒有愛，我就成為鳴的鑼、響的鈸一般。我若有先知講道的能力，</a:t>
            </a:r>
            <a:endParaRPr kumimoji="1" lang="zh-HK" altLang="en-US" sz="2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8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3920" cy="4206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85344"/>
            <a:ext cx="6534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fontAlgn="base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生命之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en-US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塞</a:t>
            </a:r>
            <a:r>
              <a:rPr lang="zh-HK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HK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光是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熱是</a:t>
            </a:r>
            <a:r>
              <a:rPr lang="zh-TW" altLang="zh-HK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9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23678"/>
            <a:ext cx="6821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也明白各樣的奧秘，各樣的知識 ，而且有齊備的信心，使我能夠移山，卻沒有愛，我就算不了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什麼。我若將所有的財產救濟窮人，又犧牲自己的身體讓人誇讚，卻沒有愛，仍然對我無益。」</a:t>
            </a:r>
            <a:r>
              <a:rPr kumimoji="1"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kumimoji="1" lang="zh-TW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1-3)</a:t>
            </a:r>
            <a:endParaRPr kumimoji="1" lang="zh-HK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01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6839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保羅在書信中</a:t>
            </a:r>
            <a:endParaRPr kumimoji="1" lang="en-US" altLang="zh-TW" sz="4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將「愛」稱為「最妙的道」</a:t>
            </a:r>
            <a:endParaRPr kumimoji="1" lang="zh-HK" altLang="en-US" sz="4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446550"/>
            <a:ext cx="6839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「愛是恒久忍耐，又有恩慈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是不嫉妒，愛是不自誇，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張狂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，不做害羞的事，不求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kumimoji="1" lang="zh-HK" altLang="en-US" sz="3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62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1178"/>
            <a:ext cx="6839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的益處，不輕易發怒，不計算</a:t>
            </a:r>
            <a:endParaRPr kumimoji="1" lang="zh-HK" altLang="en-US" sz="3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的惡，不喜歡不義，只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；凡事包容，凡事相信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凡事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盼望，凡事忍耐，愛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永不止息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的。」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kumimoji="1" lang="zh-TW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4-8)</a:t>
            </a:r>
            <a:endParaRPr kumimoji="1" lang="zh-HK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24" y="3021589"/>
            <a:ext cx="1076037" cy="107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0502"/>
            <a:ext cx="6839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「親愛的，我們要彼此相愛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愛是從上帝來的。……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愛上帝，而是上帝愛我們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，差他的兒子為我們的罪作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贖罪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祭，這就是愛。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2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78582"/>
            <a:ext cx="6839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親愛的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既然</a:t>
            </a:r>
            <a:r>
              <a:rPr kumimoji="1"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愛我們，我們也要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彼此相愛。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…愛上帝的，也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弟兄，這是我們從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受的命令。」</a:t>
            </a:r>
            <a:endParaRPr kumimoji="1" lang="en-US" altLang="zh-TW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翰壹書  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zh-TW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10-11</a:t>
            </a:r>
            <a:r>
              <a:rPr kumimoji="1" lang="zh-TW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21)</a:t>
            </a:r>
            <a:endParaRPr kumimoji="1" lang="zh-HK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66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34054"/>
            <a:ext cx="6821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「誰能使我們與基督的愛隔絕呢？難道是患難嗎？是困苦嗎</a:t>
            </a: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1"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kumimoji="1" lang="zh-TW" altLang="zh-HK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迫害嗎？是飢餓嗎？是赤身露體嗎，是危險嗎？是刀劍嗎？」</a:t>
            </a:r>
            <a: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  </a:t>
            </a:r>
            <a:r>
              <a:rPr kumimoji="1"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1" lang="zh-TW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TW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kumimoji="1" lang="en-US" altLang="zh-HK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HK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9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6839712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保羅</a:t>
            </a:r>
            <a:r>
              <a:rPr kumimoji="1"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更是感嘆地說：</a:t>
            </a:r>
            <a:endParaRPr kumimoji="1" lang="zh-HK" alt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5" name="矩形 3"/>
          <p:cNvSpPr>
            <a:spLocks noChangeArrowheads="1"/>
          </p:cNvSpPr>
          <p:nvPr/>
        </p:nvSpPr>
        <p:spPr bwMode="auto">
          <a:xfrm>
            <a:off x="0" y="768350"/>
            <a:ext cx="68397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HK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除了這些外表的事以外</a:t>
            </a: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我還有</a:t>
            </a:r>
            <a:r>
              <a:rPr lang="zh-TW" altLang="zh-HK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為眾教會操心的事</a:t>
            </a: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天天</a:t>
            </a:r>
            <a:endParaRPr lang="en-US" altLang="zh-TW" sz="36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</a:t>
            </a:r>
            <a:r>
              <a:rPr lang="zh-TW" altLang="zh-HK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在我身上。有誰軟弱</a:t>
            </a: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HK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不軟弱呢？有誰跌倒</a:t>
            </a: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HK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不跌倒呢？</a:t>
            </a:r>
            <a:r>
              <a:rPr lang="zh-TW" altLang="zh-HK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28) </a:t>
            </a:r>
            <a:endParaRPr lang="zh-TW" altLang="zh-HK" sz="2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5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「然而，靠着我們的主，在這一切的事上，我們已經得勝有餘了。因為我深信，無論是死，是活，是天使，是掌權的，是有權能的，是現在的事</a:t>
            </a:r>
            <a:r>
              <a:rPr kumimoji="1"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zh-HK" altLang="en-US" sz="3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kumimoji="1"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將來的事，是高處的，</a:t>
            </a:r>
            <a:r>
              <a:rPr kumimoji="1"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kumimoji="1"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深處</a:t>
            </a:r>
            <a:r>
              <a:rPr kumimoji="1"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的，是別的受造之物</a:t>
            </a:r>
            <a:r>
              <a:rPr kumimoji="1"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40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kumimoji="1"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不能使我們</a:t>
            </a:r>
            <a:r>
              <a:rPr kumimoji="1" lang="zh-TW" altLang="zh-HK" sz="4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與上帝</a:t>
            </a:r>
            <a:r>
              <a:rPr kumimoji="1" lang="zh-TW" altLang="zh-HK" sz="4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的愛隔絕，這愛是在我們的主基督耶穌裏的。」</a:t>
            </a:r>
            <a:r>
              <a:rPr kumimoji="1"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kumimoji="1" lang="en-US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1" lang="zh-TW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HK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37-39) </a:t>
            </a:r>
            <a:endParaRPr kumimoji="1" lang="zh-HK" altLang="en-US" sz="3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17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6876288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(1)</a:t>
            </a:r>
            <a:r>
              <a:rPr kumimoji="1"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可以作主的門徒：</a:t>
            </a:r>
            <a:endParaRPr kumimoji="1" lang="zh-HK" alt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891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" b="23820"/>
          <a:stretch>
            <a:fillRect/>
          </a:stretch>
        </p:blipFill>
        <p:spPr bwMode="auto">
          <a:xfrm>
            <a:off x="165198" y="1079246"/>
            <a:ext cx="6545893" cy="27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2758</Words>
  <Application>Microsoft Office PowerPoint</Application>
  <PresentationFormat>寬螢幕</PresentationFormat>
  <Paragraphs>424</Paragraphs>
  <Slides>127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127</vt:i4>
      </vt:variant>
    </vt:vector>
  </HeadingPairs>
  <TitlesOfParts>
    <vt:vector size="135" baseType="lpstr">
      <vt:lpstr>Microsoft JhengHei</vt:lpstr>
      <vt:lpstr>Microsoft JhengHei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付出愛得福氣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mp03</dc:creator>
  <cp:lastModifiedBy>Microsoft 帳戶</cp:lastModifiedBy>
  <cp:revision>57</cp:revision>
  <dcterms:created xsi:type="dcterms:W3CDTF">2023-07-25T04:33:50Z</dcterms:created>
  <dcterms:modified xsi:type="dcterms:W3CDTF">2023-07-28T12:41:27Z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power.integration.Classification.DocumentId">
    <vt:lpwstr/>
  </property>
  <property fmtid="{D5CDD505-2E9C-101B-9397-08002B2CF9AE}" pid="3" name="empower.integration.Classification.DocumentVersion">
    <vt:lpwstr/>
  </property>
  <property fmtid="{D5CDD505-2E9C-101B-9397-08002B2CF9AE}" pid="4" name="empower.integration.Classification.DocumentOwner">
    <vt:lpwstr/>
  </property>
  <property fmtid="{D5CDD505-2E9C-101B-9397-08002B2CF9AE}" pid="5" name="empower.integration.Classification.ShowFooter">
    <vt:bool>true</vt:bool>
  </property>
  <property fmtid="{D5CDD505-2E9C-101B-9397-08002B2CF9AE}" pid="6" name="empower.integration.Classification.RestrictionLevel">
    <vt:i4>-1</vt:i4>
  </property>
  <property fmtid="{D5CDD505-2E9C-101B-9397-08002B2CF9AE}" pid="7" name="empower.integration.Classification.FooterDate">
    <vt:filetime>2023-07-26T02:10:36Z</vt:filetime>
  </property>
  <property fmtid="{D5CDD505-2E9C-101B-9397-08002B2CF9AE}" pid="8" name="empower.integration.Classification.DateFormat">
    <vt:lpwstr/>
  </property>
  <property fmtid="{D5CDD505-2E9C-101B-9397-08002B2CF9AE}" pid="9" name="empower.integration.Classification.IsDraft">
    <vt:bool>false</vt:bool>
  </property>
  <property fmtid="{D5CDD505-2E9C-101B-9397-08002B2CF9AE}" pid="10" name="empower.integration.Classification.IsProprietary">
    <vt:bool>false</vt:bool>
  </property>
  <property fmtid="{D5CDD505-2E9C-101B-9397-08002B2CF9AE}" pid="11" name="empower.integration.Classification.HasAdditionalMarking">
    <vt:bool>false</vt:bool>
  </property>
  <property fmtid="{D5CDD505-2E9C-101B-9397-08002B2CF9AE}" pid="12" name="empower.integration.Classification.AdditionalMarking">
    <vt:lpwstr/>
  </property>
  <property fmtid="{D5CDD505-2E9C-101B-9397-08002B2CF9AE}" pid="13" name="empower.integration.Classification.IsEmpowerClassified">
    <vt:bool>false</vt:bool>
  </property>
</Properties>
</file>